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tags/tag1.xml" ContentType="application/vnd.openxmlformats-officedocument.presentationml.tags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48" r:id="rId1"/>
  </p:sldMasterIdLst>
  <p:notesMasterIdLst>
    <p:notesMasterId r:id="rId4"/>
  </p:notesMasterIdLst>
  <p:handoutMasterIdLst>
    <p:handoutMasterId r:id="rId5"/>
  </p:handoutMasterIdLst>
  <p:sldIdLst>
    <p:sldId id="264" r:id="rId2"/>
    <p:sldId id="269" r:id="rId3"/>
  </p:sldIdLst>
  <p:sldSz cx="22098000" cy="11049000"/>
  <p:notesSz cx="9866313" cy="14295438"/>
  <p:defaultTextStyle>
    <a:defPPr>
      <a:defRPr lang="zh-CN"/>
    </a:defPPr>
    <a:lvl1pPr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5pPr>
    <a:lvl6pPr marL="22860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6pPr>
    <a:lvl7pPr marL="27432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7pPr>
    <a:lvl8pPr marL="32004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8pPr>
    <a:lvl9pPr marL="3657600" algn="l" defTabSz="914400" rtl="0" eaLnBrk="1" latinLnBrk="0" hangingPunct="1">
      <a:defRPr kumimoji="1" sz="1400" kern="1200">
        <a:solidFill>
          <a:schemeClr val="tx1"/>
        </a:solidFill>
        <a:latin typeface="Times New Roman" panose="02020603050405020304" pitchFamily="18" charset="0"/>
        <a:ea typeface="宋体" panose="02010600030101010101" pitchFamily="2" charset="-122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101FE"/>
    <a:srgbClr val="FEFFF1"/>
    <a:srgbClr val="FAFFEF"/>
    <a:srgbClr val="F8FFE9"/>
    <a:srgbClr val="FFF5D1"/>
    <a:srgbClr val="FFFFCC"/>
    <a:srgbClr val="FFFFFF"/>
    <a:srgbClr val="FFF5EB"/>
    <a:srgbClr val="0045D0"/>
    <a:srgbClr val="FC7302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中度样式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8704" autoAdjust="0"/>
    <p:restoredTop sz="95494" autoAdjust="0"/>
  </p:normalViewPr>
  <p:slideViewPr>
    <p:cSldViewPr showGuides="1">
      <p:cViewPr>
        <p:scale>
          <a:sx n="100" d="100"/>
          <a:sy n="100" d="100"/>
        </p:scale>
        <p:origin x="4944" y="-48"/>
      </p:cViewPr>
      <p:guideLst>
        <p:guide orient="horz" pos="6491"/>
        <p:guide orient="horz" pos="4478"/>
        <p:guide orient="horz" pos="551"/>
        <p:guide orient="horz" pos="1120"/>
        <p:guide orient="horz" pos="3668"/>
        <p:guide pos="13604"/>
        <p:guide pos="8906"/>
        <p:guide pos="296"/>
        <p:guide pos="10997"/>
      </p:guideLst>
    </p:cSldViewPr>
  </p:slideViewPr>
  <p:outlineViewPr>
    <p:cViewPr>
      <p:scale>
        <a:sx n="100" d="100"/>
        <a:sy n="100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handoutMaster" Target="handoutMasters/handoutMaster1.xml"/><Relationship Id="rId4" Type="http://schemas.openxmlformats.org/officeDocument/2006/relationships/notesMaster" Target="notesMasters/notesMaster1.xml"/><Relationship Id="rId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1" y="3"/>
            <a:ext cx="4275981" cy="7161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7707" tIns="68852" rIns="137707" bIns="68852" numCol="1" anchor="t" anchorCtr="0" compatLnSpc="1"/>
          <a:lstStyle>
            <a:lvl1pPr defTabSz="1376045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3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5590335" y="3"/>
            <a:ext cx="4275981" cy="7161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7707" tIns="68852" rIns="137707" bIns="68852" numCol="1" anchor="t" anchorCtr="0" compatLnSpc="1"/>
          <a:lstStyle>
            <a:lvl1pPr algn="r" defTabSz="1376045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4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1" y="13579323"/>
            <a:ext cx="4275981" cy="7161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7707" tIns="68852" rIns="137707" bIns="68852" numCol="1" anchor="b" anchorCtr="0" compatLnSpc="1"/>
          <a:lstStyle>
            <a:lvl1pPr defTabSz="1376045" eaLnBrk="1" hangingPunct="1">
              <a:defRPr sz="17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125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5590335" y="13579323"/>
            <a:ext cx="4275981" cy="716117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37707" tIns="68852" rIns="137707" bIns="68852" numCol="1" anchor="b" anchorCtr="0" compatLnSpc="1"/>
          <a:lstStyle>
            <a:lvl1pPr algn="r" defTabSz="1372235" eaLnBrk="1" hangingPunct="1">
              <a:defRPr sz="1700"/>
            </a:lvl1pPr>
          </a:lstStyle>
          <a:p>
            <a:pPr>
              <a:defRPr/>
            </a:pPr>
            <a:fld id="{11BE7483-F4AB-4B06-81F2-209D9DDA798E}" type="slidenum">
              <a:rPr lang="en-US" altLang="zh-CN"/>
              <a:t>‹#›</a:t>
            </a:fld>
            <a:endParaRPr lang="en-US" altLang="zh-CN"/>
          </a:p>
        </p:txBody>
      </p:sp>
    </p:spTree>
    <p:extLst>
      <p:ext uri="{BB962C8B-B14F-4D97-AF65-F5344CB8AC3E}">
        <p14:creationId xmlns:p14="http://schemas.microsoft.com/office/powerpoint/2010/main" val="570663731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1" y="2"/>
            <a:ext cx="4275981" cy="714535"/>
          </a:xfrm>
          <a:prstGeom prst="rect">
            <a:avLst/>
          </a:prstGeom>
        </p:spPr>
        <p:txBody>
          <a:bodyPr vert="horz" lIns="90902" tIns="45452" rIns="90902" bIns="45452" rtlCol="0"/>
          <a:lstStyle>
            <a:lvl1pPr algn="l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5588755" y="2"/>
            <a:ext cx="4275981" cy="714535"/>
          </a:xfrm>
          <a:prstGeom prst="rect">
            <a:avLst/>
          </a:prstGeom>
        </p:spPr>
        <p:txBody>
          <a:bodyPr vert="horz" lIns="90902" tIns="45452" rIns="90902" bIns="45452" rtlCol="0"/>
          <a:lstStyle>
            <a:lvl1pPr algn="r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fld id="{F0C19AF0-6654-4C25-9EA2-7069DD598804}" type="datetimeFigureOut">
              <a:rPr lang="zh-CN" altLang="en-US"/>
              <a:t>2020/11/16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-422275" y="1074738"/>
            <a:ext cx="10710863" cy="53562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0902" tIns="45452" rIns="90902" bIns="45452" rtlCol="0" anchor="ctr"/>
          <a:lstStyle/>
          <a:p>
            <a:pPr lvl="0"/>
            <a:endParaRPr lang="zh-CN" altLang="en-US" noProof="0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987739" y="6791244"/>
            <a:ext cx="7890841" cy="6430813"/>
          </a:xfrm>
          <a:prstGeom prst="rect">
            <a:avLst/>
          </a:prstGeom>
        </p:spPr>
        <p:txBody>
          <a:bodyPr vert="horz" lIns="90902" tIns="45452" rIns="90902" bIns="45452" rtlCol="0">
            <a:normAutofit/>
          </a:bodyPr>
          <a:lstStyle/>
          <a:p>
            <a:pPr lvl="0"/>
            <a:r>
              <a:rPr lang="zh-CN" altLang="en-US" noProof="0"/>
              <a:t>单击此处编辑母版文本样式</a:t>
            </a:r>
          </a:p>
          <a:p>
            <a:pPr lvl="1"/>
            <a:r>
              <a:rPr lang="zh-CN" altLang="en-US" noProof="0"/>
              <a:t>第二级</a:t>
            </a:r>
          </a:p>
          <a:p>
            <a:pPr lvl="2"/>
            <a:r>
              <a:rPr lang="zh-CN" altLang="en-US" noProof="0"/>
              <a:t>第三级</a:t>
            </a:r>
          </a:p>
          <a:p>
            <a:pPr lvl="3"/>
            <a:r>
              <a:rPr lang="zh-CN" altLang="en-US" noProof="0"/>
              <a:t>第四级</a:t>
            </a:r>
          </a:p>
          <a:p>
            <a:pPr lvl="4"/>
            <a:r>
              <a:rPr lang="zh-CN" altLang="en-US" noProof="0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1" y="13577741"/>
            <a:ext cx="4275981" cy="714535"/>
          </a:xfrm>
          <a:prstGeom prst="rect">
            <a:avLst/>
          </a:prstGeom>
        </p:spPr>
        <p:txBody>
          <a:bodyPr vert="horz" lIns="90902" tIns="45452" rIns="90902" bIns="45452" rtlCol="0" anchor="b"/>
          <a:lstStyle>
            <a:lvl1pPr algn="l" eaLnBrk="1" hangingPunct="1">
              <a:defRPr sz="12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5588755" y="13577741"/>
            <a:ext cx="4275981" cy="714535"/>
          </a:xfrm>
          <a:prstGeom prst="rect">
            <a:avLst/>
          </a:prstGeom>
        </p:spPr>
        <p:txBody>
          <a:bodyPr vert="horz" wrap="square" lIns="90902" tIns="45452" rIns="90902" bIns="45452" numCol="1" anchor="b" anchorCtr="0" compatLnSpc="1"/>
          <a:lstStyle>
            <a:lvl1pPr algn="r" eaLnBrk="1" hangingPunct="1">
              <a:defRPr sz="1200"/>
            </a:lvl1pPr>
          </a:lstStyle>
          <a:p>
            <a:pPr>
              <a:defRPr/>
            </a:pPr>
            <a:fld id="{7BFE3D0B-688F-492B-AC85-9669BA4ED574}" type="slidenum">
              <a:rPr lang="zh-CN" altLang="en-US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07876966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 dirty="0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7BFE3D0B-688F-492B-AC85-9669BA4ED574}" type="slidenum">
              <a:rPr lang="zh-CN" altLang="en-US" smtClean="0"/>
              <a:t>1</a:t>
            </a:fld>
            <a:endParaRPr lang="zh-CN" altLang="en-US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幻灯片图像占位符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147" name="备注占位符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/>
          <a:lstStyle/>
          <a:p>
            <a:pPr eaLnBrk="1" hangingPunct="1">
              <a:spcBef>
                <a:spcPct val="0"/>
              </a:spcBef>
            </a:pPr>
            <a:endParaRPr lang="zh-CN" altLang="en-US" dirty="0"/>
          </a:p>
        </p:txBody>
      </p:sp>
      <p:sp>
        <p:nvSpPr>
          <p:cNvPr id="6148" name="灯片编号占位符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39140" indent="-28448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37285" indent="-22733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591945" indent="-22733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46605" indent="-227330"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01900" indent="-22733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55925" indent="-22733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10585" indent="-22733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65880" indent="-227330" eaLnBrk="0" fontAlgn="base" hangingPunct="0">
              <a:spcBef>
                <a:spcPct val="0"/>
              </a:spcBef>
              <a:spcAft>
                <a:spcPct val="0"/>
              </a:spcAft>
              <a:defRPr kumimoji="1" sz="15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fld id="{2FB89C3D-7FE4-44E3-BDFD-8CBD2754A826}" type="slidenum">
              <a:rPr lang="zh-CN" altLang="en-US" sz="1200"/>
              <a:t>2</a:t>
            </a:fld>
            <a:endParaRPr lang="zh-CN" altLang="en-US" sz="1200" dirty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657350" y="3432175"/>
            <a:ext cx="18783300" cy="2368550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3314700" y="6261100"/>
            <a:ext cx="15468600" cy="2824163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zh-CN" altLang="en-US"/>
              <a:t>单击此处编辑母版副标题样式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8A13F9-0098-4F19-91EB-DA385DC27F47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F4A5AAE-3D9B-401C-995A-C87EED07CE95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垂直排列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15744825" y="982663"/>
            <a:ext cx="4695825" cy="8839200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1657350" y="982663"/>
            <a:ext cx="13935075" cy="8839200"/>
          </a:xfrm>
        </p:spPr>
        <p:txBody>
          <a:bodyPr vert="eaVert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62CF83-62A1-4B5C-A1EC-4AD7A7A110CE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B292803-4840-49FD-923E-BAEC61401941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746250" y="7099300"/>
            <a:ext cx="18783300" cy="2195513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746250" y="4683125"/>
            <a:ext cx="18783300" cy="2416175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D5DC8B4-03A7-4240-8B0C-EE1DF6BA64B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165735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125200" y="3192463"/>
            <a:ext cx="9315450" cy="66294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FB8A030-5FC6-47AD-A6E3-2DE26453B3F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42913"/>
            <a:ext cx="19888200" cy="1841500"/>
          </a:xfrm>
        </p:spPr>
        <p:txBody>
          <a:bodyPr/>
          <a:lstStyle>
            <a:lvl1pPr>
              <a:defRPr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1104900" y="2473325"/>
            <a:ext cx="9763125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1104900" y="3503613"/>
            <a:ext cx="9763125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11225213" y="2473325"/>
            <a:ext cx="9767887" cy="103028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11225213" y="3503613"/>
            <a:ext cx="9767887" cy="6365875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B6F5D3F-0754-48E5-9F44-6E01420A370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5F1033-6022-4124-9FF3-0FC30707D529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F5959DC-2CE8-403F-937E-9322F493F8FD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1104900" y="439738"/>
            <a:ext cx="7270750" cy="1871662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639175" y="439738"/>
            <a:ext cx="12353925" cy="942975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1104900" y="2311400"/>
            <a:ext cx="7270750" cy="7558088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8B2977-B4C2-4AD6-AAB1-D8836BFCA800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4330700" y="7734300"/>
            <a:ext cx="13258800" cy="912813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4330700" y="987425"/>
            <a:ext cx="13258800" cy="66294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zh-CN" altLang="en-US" noProof="0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4330700" y="8647113"/>
            <a:ext cx="13258800" cy="129698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zh-CN" altLang="en-US"/>
              <a:t>单击此处编辑母版文本样式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A943084-DA5F-4FA5-9C71-7D90680B46E6}" type="slidenum">
              <a:rPr lang="en-US" altLang="zh-CN"/>
              <a:t>‹#›</a:t>
            </a:fld>
            <a:endParaRPr lang="en-US" altLang="zh-CN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657350" y="982663"/>
            <a:ext cx="18783300" cy="184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9409" tIns="94704" rIns="189409" bIns="94704" numCol="1" anchor="ctr" anchorCtr="0" compatLnSpc="1"/>
          <a:lstStyle/>
          <a:p>
            <a:pPr lvl="0"/>
            <a:r>
              <a:rPr lang="zh-CN" altLang="en-US"/>
              <a:t>单击此处编辑母版标题样式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657350" y="3192463"/>
            <a:ext cx="18783300" cy="6629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189409" tIns="94704" rIns="189409" bIns="94704" numCol="1" anchor="t" anchorCtr="0" compatLnSpc="1"/>
          <a:lstStyle/>
          <a:p>
            <a:pPr lvl="0"/>
            <a:r>
              <a:rPr lang="zh-CN" altLang="en-US"/>
              <a:t>单击此处编辑母版文本样式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65735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eaLnBrk="1" hangingPunct="1">
              <a:defRPr sz="29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7550150" y="10066338"/>
            <a:ext cx="699770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algn="ctr" eaLnBrk="1" hangingPunct="1">
              <a:defRPr sz="2900">
                <a:latin typeface="Times New Roman" panose="02020603050405020304" pitchFamily="18" charset="0"/>
                <a:ea typeface="宋体" panose="02010600030101010101" pitchFamily="2" charset="-122"/>
              </a:defRPr>
            </a:lvl1pPr>
          </a:lstStyle>
          <a:p>
            <a:pPr>
              <a:defRPr/>
            </a:pPr>
            <a:endParaRPr lang="en-US" altLang="zh-CN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15836900" y="10066338"/>
            <a:ext cx="4603750" cy="736600"/>
          </a:xfrm>
          <a:prstGeom prst="rect">
            <a:avLst/>
          </a:prstGeom>
          <a:noFill/>
          <a:ln w="9525">
            <a:noFill/>
            <a:miter lim="800000"/>
          </a:ln>
          <a:effectLst/>
        </p:spPr>
        <p:txBody>
          <a:bodyPr vert="horz" wrap="square" lIns="189409" tIns="94704" rIns="189409" bIns="94704" numCol="1" anchor="t" anchorCtr="0" compatLnSpc="1"/>
          <a:lstStyle>
            <a:lvl1pPr algn="r" eaLnBrk="1" hangingPunct="1">
              <a:defRPr sz="2900"/>
            </a:lvl1pPr>
          </a:lstStyle>
          <a:p>
            <a:pPr>
              <a:defRPr/>
            </a:pPr>
            <a:fld id="{D5CCA903-3CE3-48F0-AACD-1891D82C2A04}" type="slidenum">
              <a:rPr lang="en-US" altLang="zh-CN"/>
              <a:t>‹#›</a:t>
            </a:fld>
            <a:endParaRPr lang="en-US" altLang="zh-CN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+mj-lt"/>
          <a:ea typeface="+mj-ea"/>
          <a:cs typeface="+mj-cs"/>
        </a:defRPr>
      </a:lvl1pPr>
      <a:lvl2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2pPr>
      <a:lvl3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3pPr>
      <a:lvl4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4pPr>
      <a:lvl5pPr algn="ctr" defTabSz="1894205" rtl="0" eaLnBrk="0" fontAlgn="base" hangingPunct="0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5pPr>
      <a:lvl6pPr marL="4572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6pPr>
      <a:lvl7pPr marL="9144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7pPr>
      <a:lvl8pPr marL="13716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8pPr>
      <a:lvl9pPr marL="1828800" algn="ctr" defTabSz="1894205" rtl="0" fontAlgn="base">
        <a:spcBef>
          <a:spcPct val="0"/>
        </a:spcBef>
        <a:spcAft>
          <a:spcPct val="0"/>
        </a:spcAft>
        <a:defRPr kumimoji="1" sz="9100">
          <a:solidFill>
            <a:schemeClr val="tx2"/>
          </a:solidFill>
          <a:latin typeface="Times New Roman" panose="02020603050405020304" pitchFamily="18" charset="0"/>
          <a:ea typeface="宋体" panose="02010600030101010101" pitchFamily="2" charset="-122"/>
        </a:defRPr>
      </a:lvl9pPr>
    </p:titleStyle>
    <p:bodyStyle>
      <a:lvl1pPr marL="709930" indent="-709930" algn="l" defTabSz="1894205" rtl="0" eaLnBrk="0" fontAlgn="base" hangingPunct="0">
        <a:spcBef>
          <a:spcPct val="20000"/>
        </a:spcBef>
        <a:spcAft>
          <a:spcPct val="0"/>
        </a:spcAft>
        <a:buChar char="•"/>
        <a:defRPr kumimoji="1" sz="6600">
          <a:solidFill>
            <a:schemeClr val="tx1"/>
          </a:solidFill>
          <a:latin typeface="+mn-lt"/>
          <a:ea typeface="+mn-ea"/>
          <a:cs typeface="+mn-cs"/>
        </a:defRPr>
      </a:lvl1pPr>
      <a:lvl2pPr marL="1538605" indent="-590550" algn="l" defTabSz="1894205" rtl="0" eaLnBrk="0" fontAlgn="base" hangingPunct="0">
        <a:spcBef>
          <a:spcPct val="20000"/>
        </a:spcBef>
        <a:spcAft>
          <a:spcPct val="0"/>
        </a:spcAft>
        <a:buChar char="–"/>
        <a:defRPr kumimoji="1" sz="5800">
          <a:solidFill>
            <a:schemeClr val="tx1"/>
          </a:solidFill>
          <a:latin typeface="+mn-lt"/>
          <a:ea typeface="+mn-ea"/>
        </a:defRPr>
      </a:lvl2pPr>
      <a:lvl3pPr marL="2367280" indent="-473075" algn="l" defTabSz="1894205" rtl="0" eaLnBrk="0" fontAlgn="base" hangingPunct="0">
        <a:spcBef>
          <a:spcPct val="20000"/>
        </a:spcBef>
        <a:spcAft>
          <a:spcPct val="0"/>
        </a:spcAft>
        <a:buChar char="•"/>
        <a:defRPr kumimoji="1" sz="5000">
          <a:solidFill>
            <a:schemeClr val="tx1"/>
          </a:solidFill>
          <a:latin typeface="+mn-lt"/>
          <a:ea typeface="+mn-ea"/>
        </a:defRPr>
      </a:lvl3pPr>
      <a:lvl4pPr marL="3314700" indent="-473075" algn="l" defTabSz="1894205" rtl="0" eaLnBrk="0" fontAlgn="base" hangingPunct="0">
        <a:spcBef>
          <a:spcPct val="20000"/>
        </a:spcBef>
        <a:spcAft>
          <a:spcPct val="0"/>
        </a:spcAft>
        <a:buChar char="–"/>
        <a:defRPr kumimoji="1" sz="4100">
          <a:solidFill>
            <a:schemeClr val="tx1"/>
          </a:solidFill>
          <a:latin typeface="+mn-lt"/>
          <a:ea typeface="+mn-ea"/>
        </a:defRPr>
      </a:lvl4pPr>
      <a:lvl5pPr marL="4262755" indent="-474980" algn="l" defTabSz="1894205" rtl="0" eaLnBrk="0" fontAlgn="base" hangingPunct="0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5pPr>
      <a:lvl6pPr marL="47199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6pPr>
      <a:lvl7pPr marL="51771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7pPr>
      <a:lvl8pPr marL="56343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8pPr>
      <a:lvl9pPr marL="6091555" indent="-474980" algn="l" defTabSz="1894205" rtl="0" fontAlgn="base">
        <a:spcBef>
          <a:spcPct val="20000"/>
        </a:spcBef>
        <a:spcAft>
          <a:spcPct val="0"/>
        </a:spcAft>
        <a:buChar char="»"/>
        <a:defRPr kumimoji="1" sz="41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98000" cy="11094720"/>
          </a:xfrm>
          <a:prstGeom prst="rect">
            <a:avLst/>
          </a:prstGeom>
          <a:noFill/>
        </p:spPr>
      </p:pic>
      <p:sp>
        <p:nvSpPr>
          <p:cNvPr id="4" name="Text Box 12"/>
          <p:cNvSpPr txBox="1">
            <a:spLocks noChangeArrowheads="1"/>
          </p:cNvSpPr>
          <p:nvPr/>
        </p:nvSpPr>
        <p:spPr bwMode="auto">
          <a:xfrm>
            <a:off x="12273136" y="2620213"/>
            <a:ext cx="4392439" cy="460375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 eaLnBrk="0" hangingPunct="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1600" b="1" dirty="0" smtClean="0">
                <a:latin typeface="+mn-ea"/>
                <a:ea typeface="+mn-ea"/>
              </a:rPr>
              <a:t>《</a:t>
            </a:r>
            <a:r>
              <a:rPr lang="zh-CN" altLang="en-US" sz="1600" b="1" dirty="0" smtClean="0">
                <a:latin typeface="+mn-ea"/>
                <a:ea typeface="+mn-ea"/>
              </a:rPr>
              <a:t>钟山风景名胜区东入口详细规划</a:t>
            </a:r>
            <a:r>
              <a:rPr lang="en-US" altLang="zh-CN" sz="1600" b="1" dirty="0" smtClean="0">
                <a:latin typeface="+mn-ea"/>
              </a:rPr>
              <a:t>》</a:t>
            </a:r>
            <a:endParaRPr lang="en-US" altLang="zh-CN" sz="1600" b="1" dirty="0">
              <a:latin typeface="+mn-ea"/>
              <a:ea typeface="+mn-ea"/>
            </a:endParaRPr>
          </a:p>
        </p:txBody>
      </p:sp>
      <p:sp>
        <p:nvSpPr>
          <p:cNvPr id="5" name="Rectangle 9"/>
          <p:cNvSpPr>
            <a:spLocks noChangeArrowheads="1"/>
          </p:cNvSpPr>
          <p:nvPr/>
        </p:nvSpPr>
        <p:spPr bwMode="auto">
          <a:xfrm>
            <a:off x="17529719" y="523875"/>
            <a:ext cx="3599906" cy="3220882"/>
          </a:xfrm>
          <a:prstGeom prst="rect">
            <a:avLst/>
          </a:prstGeom>
          <a:noFill/>
          <a:ln>
            <a:noFill/>
          </a:ln>
        </p:spPr>
        <p:txBody>
          <a:bodyPr wrap="square" lIns="0" tIns="0" rIns="0" bIns="0">
            <a:spAutoFit/>
          </a:bodyPr>
          <a:lstStyle/>
          <a:p>
            <a:pPr indent="304800" algn="just" eaLnBrk="1" hangingPunct="1">
              <a:lnSpc>
                <a:spcPct val="140000"/>
              </a:lnSpc>
              <a:defRPr/>
            </a:pP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indent="304800" algn="just" eaLnBrk="1" hangingPunct="1">
              <a:lnSpc>
                <a:spcPct val="140000"/>
              </a:lnSpc>
              <a:defRPr/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前言</a:t>
            </a:r>
          </a:p>
          <a:p>
            <a:pPr indent="304800" algn="just" eaLnBrk="1" hangingPunct="1">
              <a:lnSpc>
                <a:spcPct val="140000"/>
              </a:lnSpc>
              <a:defRPr/>
            </a:pPr>
            <a:endParaRPr lang="zh-CN" altLang="en-US" sz="900" dirty="0">
              <a:latin typeface="+mj-ea"/>
              <a:ea typeface="+mj-ea"/>
            </a:endParaRPr>
          </a:p>
          <a:p>
            <a:pPr indent="323850" eaLnBrk="1" hangingPunct="1">
              <a:lnSpc>
                <a:spcPct val="250000"/>
              </a:lnSpc>
              <a:defRPr/>
            </a:pPr>
            <a:r>
              <a:rPr lang="zh-CN" altLang="en-US" sz="900" dirty="0" smtClean="0">
                <a:latin typeface="宋体" panose="02010600030101010101" pitchFamily="2" charset="-122"/>
              </a:rPr>
              <a:t>为尽快缓解钟山风景区陵园路、博爱路入口的交通压力，提高游客旅游舒适度，打造紫金山旅游新亮点，</a:t>
            </a:r>
            <a:r>
              <a:rPr sz="900" dirty="0" err="1" smtClean="0">
                <a:latin typeface="宋体" panose="02010600030101010101" pitchFamily="2" charset="-122"/>
                <a:ea typeface="宋体" panose="02010600030101010101" pitchFamily="2" charset="-122"/>
              </a:rPr>
              <a:t>南京市规划和自然资源局</a:t>
            </a:r>
            <a:r>
              <a:rPr lang="zh-CN" altLang="en-US" sz="900" dirty="0" smtClean="0">
                <a:latin typeface="宋体" panose="02010600030101010101" pitchFamily="2" charset="-122"/>
              </a:rPr>
              <a:t>会市旅游集团（南京钟山风景区建设发展有限公司）</a:t>
            </a:r>
            <a:r>
              <a:rPr lang="zh-CN" altLang="en-US" sz="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组织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开展</a:t>
            </a:r>
            <a:r>
              <a:rPr lang="zh-CN" altLang="en-US" sz="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了</a:t>
            </a:r>
            <a:r>
              <a:rPr lang="en-US" altLang="zh-CN" sz="900" dirty="0" smtClean="0">
                <a:latin typeface="宋体" panose="02010600030101010101" pitchFamily="2" charset="-122"/>
              </a:rPr>
              <a:t>《</a:t>
            </a:r>
            <a:r>
              <a:rPr lang="zh-CN" altLang="en-US" sz="900" dirty="0" smtClean="0">
                <a:latin typeface="宋体" panose="02010600030101010101" pitchFamily="2" charset="-122"/>
              </a:rPr>
              <a:t>钟山风景名胜区东入口详细规划</a:t>
            </a:r>
            <a:r>
              <a:rPr lang="en-US" altLang="zh-CN" sz="900" dirty="0" smtClean="0">
                <a:latin typeface="宋体" panose="02010600030101010101" pitchFamily="2" charset="-122"/>
              </a:rPr>
              <a:t>》</a:t>
            </a:r>
            <a:r>
              <a:rPr lang="zh-CN" altLang="en-US" sz="900" dirty="0">
                <a:latin typeface="宋体" panose="02010600030101010101" pitchFamily="2" charset="-122"/>
              </a:rPr>
              <a:t>编制</a:t>
            </a:r>
            <a:r>
              <a:rPr lang="zh-CN" altLang="en-US" sz="900" dirty="0" smtClean="0">
                <a:latin typeface="宋体" panose="02010600030101010101" pitchFamily="2" charset="-122"/>
              </a:rPr>
              <a:t>工作。该详细规划已于</a:t>
            </a:r>
            <a:r>
              <a:rPr lang="en-US" altLang="zh-CN" sz="900" dirty="0" smtClean="0">
                <a:latin typeface="宋体" panose="02010600030101010101" pitchFamily="2" charset="-122"/>
              </a:rPr>
              <a:t>2020</a:t>
            </a:r>
            <a:r>
              <a:rPr lang="zh-CN" altLang="en-US" sz="900" dirty="0" smtClean="0">
                <a:latin typeface="宋体" panose="02010600030101010101" pitchFamily="2" charset="-122"/>
              </a:rPr>
              <a:t>年</a:t>
            </a:r>
            <a:r>
              <a:rPr lang="en-US" altLang="zh-CN" sz="900" dirty="0" smtClean="0">
                <a:latin typeface="宋体" panose="02010600030101010101" pitchFamily="2" charset="-122"/>
              </a:rPr>
              <a:t>10</a:t>
            </a:r>
            <a:r>
              <a:rPr lang="zh-CN" altLang="en-US" sz="900" dirty="0" smtClean="0">
                <a:latin typeface="宋体" panose="02010600030101010101" pitchFamily="2" charset="-122"/>
              </a:rPr>
              <a:t>月</a:t>
            </a:r>
            <a:r>
              <a:rPr lang="en-US" altLang="zh-CN" sz="900" dirty="0" smtClean="0">
                <a:latin typeface="宋体" panose="02010600030101010101" pitchFamily="2" charset="-122"/>
              </a:rPr>
              <a:t>13</a:t>
            </a:r>
            <a:r>
              <a:rPr lang="zh-CN" altLang="en-US" sz="900" dirty="0" smtClean="0">
                <a:latin typeface="宋体" panose="02010600030101010101" pitchFamily="2" charset="-122"/>
              </a:rPr>
              <a:t>日由市政府</a:t>
            </a:r>
            <a:r>
              <a:rPr lang="zh-CN" altLang="en-US" sz="900" dirty="0" smtClean="0">
                <a:latin typeface="宋体" panose="02010600030101010101" pitchFamily="2" charset="-122"/>
              </a:rPr>
              <a:t>批复（宁政复</a:t>
            </a:r>
            <a:r>
              <a:rPr lang="en-US" altLang="zh-CN" sz="900" dirty="0" smtClean="0">
                <a:latin typeface="宋体" panose="02010600030101010101" pitchFamily="2" charset="-122"/>
              </a:rPr>
              <a:t>【2020】106</a:t>
            </a:r>
            <a:r>
              <a:rPr lang="zh-CN" altLang="en-US" sz="900" dirty="0" smtClean="0">
                <a:latin typeface="宋体" panose="02010600030101010101" pitchFamily="2" charset="-122"/>
              </a:rPr>
              <a:t>号）。</a:t>
            </a:r>
            <a:endParaRPr sz="900" dirty="0">
              <a:latin typeface="宋体" panose="02010600030101010101" pitchFamily="2" charset="-122"/>
              <a:ea typeface="宋体" panose="02010600030101010101" pitchFamily="2" charset="-122"/>
            </a:endParaRPr>
          </a:p>
          <a:p>
            <a:pPr indent="323850" eaLnBrk="1" hangingPunct="1">
              <a:lnSpc>
                <a:spcPct val="250000"/>
              </a:lnSpc>
              <a:defRPr/>
            </a:pP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根据</a:t>
            </a:r>
            <a:r>
              <a:rPr lang="en-US" altLang="zh-CN" sz="900" dirty="0">
                <a:latin typeface="宋体" panose="02010600030101010101" pitchFamily="2" charset="-122"/>
                <a:ea typeface="宋体" panose="02010600030101010101" pitchFamily="2" charset="-122"/>
              </a:rPr>
              <a:t>《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中华人民共和国城乡规划法</a:t>
            </a:r>
            <a:r>
              <a:rPr lang="en-US" altLang="zh-CN" sz="900" dirty="0">
                <a:latin typeface="宋体" panose="02010600030101010101" pitchFamily="2" charset="-122"/>
                <a:ea typeface="宋体" panose="02010600030101010101" pitchFamily="2" charset="-122"/>
              </a:rPr>
              <a:t>》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，现</a:t>
            </a:r>
            <a:r>
              <a:rPr lang="zh-CN" altLang="en-US" sz="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将</a:t>
            </a:r>
            <a:r>
              <a:rPr lang="en-US" altLang="zh-CN" sz="900" dirty="0" smtClean="0">
                <a:latin typeface="宋体" panose="02010600030101010101" pitchFamily="2" charset="-122"/>
              </a:rPr>
              <a:t>《</a:t>
            </a:r>
            <a:r>
              <a:rPr lang="zh-CN" altLang="en-US" sz="900" dirty="0" smtClean="0">
                <a:latin typeface="宋体" panose="02010600030101010101" pitchFamily="2" charset="-122"/>
              </a:rPr>
              <a:t>钟山风景名胜区东入口详细规划</a:t>
            </a:r>
            <a:r>
              <a:rPr lang="en-US" altLang="zh-CN" sz="900" dirty="0" smtClean="0">
                <a:latin typeface="宋体" panose="02010600030101010101" pitchFamily="2" charset="-122"/>
              </a:rPr>
              <a:t>》</a:t>
            </a:r>
            <a:r>
              <a:rPr lang="zh-CN" altLang="en-US" sz="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成果</a:t>
            </a:r>
            <a:r>
              <a:rPr lang="zh-CN" altLang="en-US" sz="900" dirty="0">
                <a:latin typeface="宋体" panose="02010600030101010101" pitchFamily="2" charset="-122"/>
                <a:ea typeface="宋体" panose="02010600030101010101" pitchFamily="2" charset="-122"/>
              </a:rPr>
              <a:t>向社会予以公布</a:t>
            </a:r>
            <a:r>
              <a:rPr lang="zh-CN" altLang="en-US" sz="900" dirty="0" smtClean="0">
                <a:latin typeface="宋体" panose="02010600030101010101" pitchFamily="2" charset="-122"/>
                <a:ea typeface="宋体" panose="02010600030101010101" pitchFamily="2" charset="-122"/>
              </a:rPr>
              <a:t>。</a:t>
            </a:r>
            <a:endParaRPr lang="zh-CN" altLang="en-US" sz="900" dirty="0">
              <a:latin typeface="宋体" panose="02010600030101010101" pitchFamily="2" charset="-122"/>
              <a:ea typeface="宋体" panose="02010600030101010101" pitchFamily="2" charset="-122"/>
            </a:endParaRPr>
          </a:p>
        </p:txBody>
      </p:sp>
      <p:sp>
        <p:nvSpPr>
          <p:cNvPr id="4103" name="Rectangle 61"/>
          <p:cNvSpPr>
            <a:spLocks noChangeArrowheads="1"/>
          </p:cNvSpPr>
          <p:nvPr/>
        </p:nvSpPr>
        <p:spPr bwMode="auto">
          <a:xfrm>
            <a:off x="17529720" y="6908800"/>
            <a:ext cx="3599906" cy="3733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50000"/>
              </a:lnSpc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说明</a:t>
            </a:r>
            <a:endParaRPr lang="en-US" altLang="zh-CN" sz="900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1</a:t>
            </a:r>
            <a:r>
              <a:rPr lang="zh-CN" altLang="en-US" sz="900" dirty="0">
                <a:latin typeface="宋体" panose="02010600030101010101" pitchFamily="2" charset="-122"/>
              </a:rPr>
              <a:t>、本材料是为方便公众了解城市规划而制作的参考性文件。</a:t>
            </a:r>
          </a:p>
          <a:p>
            <a:pPr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2</a:t>
            </a:r>
            <a:r>
              <a:rPr lang="zh-CN" altLang="en-US" sz="900" dirty="0">
                <a:latin typeface="宋体" panose="02010600030101010101" pitchFamily="2" charset="-122"/>
              </a:rPr>
              <a:t>、本规划是城市发展的控制与引导性文件，不代表具体的项目实施计划和实施方案。一旦有建设行为，应依据批准的具体项目建设方案实施。</a:t>
            </a:r>
          </a:p>
          <a:p>
            <a:pPr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3</a:t>
            </a:r>
            <a:r>
              <a:rPr lang="zh-CN" altLang="en-US" sz="900" dirty="0">
                <a:latin typeface="宋体" panose="02010600030101010101" pitchFamily="2" charset="-122"/>
              </a:rPr>
              <a:t>、城市规划是不断优化更新的过程，规划内容以南京市规划和自然资源局存档备查的最新版本为准，同一地区同内容深度规划若有更新，南京市规划和自然资源局将依法在网站上公布，本材料自动作废。</a:t>
            </a:r>
          </a:p>
          <a:p>
            <a:pPr eaLnBrk="1" hangingPunct="1">
              <a:lnSpc>
                <a:spcPct val="250000"/>
              </a:lnSpc>
            </a:pPr>
            <a:r>
              <a:rPr lang="en-US" altLang="zh-CN" sz="900" dirty="0">
                <a:latin typeface="宋体" panose="02010600030101010101" pitchFamily="2" charset="-122"/>
              </a:rPr>
              <a:t>4</a:t>
            </a:r>
            <a:r>
              <a:rPr lang="zh-CN" altLang="en-US" sz="900" dirty="0">
                <a:latin typeface="宋体" panose="02010600030101010101" pitchFamily="2" charset="-122"/>
              </a:rPr>
              <a:t>、本材料版权及解释权归南京市规划和自然资源局所有，未取得版权人的书面授权，谢绝改变、分发、发布或使用本材料图文资料。</a:t>
            </a:r>
            <a:endParaRPr lang="en-US" altLang="zh-CN" sz="900" dirty="0">
              <a:latin typeface="宋体" panose="02010600030101010101" pitchFamily="2" charset="-122"/>
            </a:endParaRPr>
          </a:p>
          <a:p>
            <a:pPr eaLnBrk="1" hangingPunct="1">
              <a:lnSpc>
                <a:spcPct val="150000"/>
              </a:lnSpc>
            </a:pPr>
            <a:endParaRPr lang="zh-CN" altLang="en-US" sz="1000" dirty="0">
              <a:latin typeface="华文细黑" panose="02010600040101010101" pitchFamily="2" charset="-122"/>
              <a:ea typeface="华文细黑" panose="02010600040101010101" pitchFamily="2" charset="-122"/>
            </a:endParaRPr>
          </a:p>
          <a:p>
            <a:pPr algn="just" eaLnBrk="1" hangingPunct="1">
              <a:lnSpc>
                <a:spcPct val="150000"/>
              </a:lnSpc>
            </a:pPr>
            <a:endParaRPr lang="zh-CN" altLang="en-US" sz="1000" dirty="0">
              <a:latin typeface="宋体" panose="02010600030101010101" pitchFamily="2" charset="-122"/>
            </a:endParaRPr>
          </a:p>
        </p:txBody>
      </p:sp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4">
            <a:duotone>
              <a:schemeClr val="bg2">
                <a:shade val="45000"/>
                <a:satMod val="135000"/>
              </a:schemeClr>
              <a:prstClr val="white"/>
            </a:duotone>
            <a:lum contrast="6000"/>
          </a:blip>
          <a:srcRect l="8191" r="15753"/>
          <a:stretch>
            <a:fillRect/>
          </a:stretch>
        </p:blipFill>
        <p:spPr>
          <a:xfrm>
            <a:off x="11671922" y="6649219"/>
            <a:ext cx="4993701" cy="44043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矩形 13"/>
          <p:cNvSpPr/>
          <p:nvPr/>
        </p:nvSpPr>
        <p:spPr bwMode="auto">
          <a:xfrm>
            <a:off x="11620504" y="6649218"/>
            <a:ext cx="5045071" cy="4401599"/>
          </a:xfrm>
          <a:prstGeom prst="rect">
            <a:avLst/>
          </a:prstGeom>
          <a:solidFill>
            <a:schemeClr val="bg1">
              <a:alpha val="32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</p:spPr>
        <p:txBody>
          <a:bodyPr vert="horz" wrap="square" lIns="91440" tIns="45720" rIns="91440" bIns="45720" numCol="1" rtlCol="0" anchor="t" anchorCtr="0" compatLnSpc="1"/>
          <a:lstStyle/>
          <a:p>
            <a:pPr marL="0" marR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</a:pPr>
            <a:endParaRPr kumimoji="1" lang="zh-CN" altLang="en-US" sz="1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anose="02020603050405020304" pitchFamily="18" charset="0"/>
              <a:ea typeface="宋体" panose="02010600030101010101" pitchFamily="2" charset="-122"/>
            </a:endParaRPr>
          </a:p>
        </p:txBody>
      </p:sp>
      <p:sp>
        <p:nvSpPr>
          <p:cNvPr id="4100" name="Text Box 6"/>
          <p:cNvSpPr txBox="1">
            <a:spLocks noChangeArrowheads="1"/>
          </p:cNvSpPr>
          <p:nvPr/>
        </p:nvSpPr>
        <p:spPr bwMode="auto">
          <a:xfrm>
            <a:off x="11141074" y="9502775"/>
            <a:ext cx="5668565" cy="63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南京市规划和自然资源局</a:t>
            </a:r>
            <a:endParaRPr lang="en-US" altLang="zh-CN" dirty="0">
              <a:latin typeface="黑体" panose="02010609060101010101" pitchFamily="49" charset="-122"/>
              <a:ea typeface="黑体" panose="02010609060101010101" pitchFamily="49" charset="-122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O</a:t>
            </a:r>
            <a:r>
              <a:rPr lang="zh-CN" altLang="en-US" dirty="0">
                <a:latin typeface="黑体" panose="02010609060101010101" pitchFamily="49" charset="-122"/>
                <a:ea typeface="黑体" panose="02010609060101010101" pitchFamily="49" charset="-122"/>
              </a:rPr>
              <a:t>二</a:t>
            </a:r>
            <a:r>
              <a:rPr lang="en-US" altLang="zh-CN" dirty="0">
                <a:latin typeface="黑体" panose="02010609060101010101" pitchFamily="49" charset="-122"/>
                <a:ea typeface="黑体" panose="02010609060101010101" pitchFamily="49" charset="-122"/>
              </a:rPr>
              <a:t>0</a:t>
            </a:r>
            <a:r>
              <a:rPr lang="zh-CN" altLang="en-US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年十一月</a:t>
            </a:r>
            <a:endParaRPr lang="zh-CN" altLang="en-US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4104" name="TextBox 2"/>
          <p:cNvSpPr txBox="1">
            <a:spLocks noChangeArrowheads="1"/>
          </p:cNvSpPr>
          <p:nvPr/>
        </p:nvSpPr>
        <p:spPr bwMode="auto">
          <a:xfrm>
            <a:off x="6656388" y="10539413"/>
            <a:ext cx="1584325" cy="246062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电话：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025-85896072</a:t>
            </a:r>
            <a:endParaRPr lang="zh-CN" altLang="en-US" sz="1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9" name="TextBox 2"/>
          <p:cNvSpPr txBox="1">
            <a:spLocks noChangeArrowheads="1"/>
          </p:cNvSpPr>
          <p:nvPr/>
        </p:nvSpPr>
        <p:spPr bwMode="auto">
          <a:xfrm>
            <a:off x="6656512" y="10318998"/>
            <a:ext cx="2749414" cy="246221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网址：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http://ghj.nanjing.gov.cn/</a:t>
            </a:r>
            <a:endParaRPr lang="zh-CN" altLang="en-US" sz="1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  <p:sp>
        <p:nvSpPr>
          <p:cNvPr id="11" name="TextBox 2"/>
          <p:cNvSpPr txBox="1">
            <a:spLocks noChangeArrowheads="1"/>
          </p:cNvSpPr>
          <p:nvPr/>
        </p:nvSpPr>
        <p:spPr bwMode="auto">
          <a:xfrm>
            <a:off x="6656512" y="9886791"/>
            <a:ext cx="2952328" cy="245110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 wrap="square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地址：南京市中山路</a:t>
            </a:r>
            <a:r>
              <a:rPr lang="en-US" altLang="zh-CN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171</a:t>
            </a:r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号 </a:t>
            </a:r>
          </a:p>
        </p:txBody>
      </p:sp>
      <p:sp>
        <p:nvSpPr>
          <p:cNvPr id="16" name="TextBox 2"/>
          <p:cNvSpPr txBox="1">
            <a:spLocks noChangeArrowheads="1"/>
          </p:cNvSpPr>
          <p:nvPr/>
        </p:nvSpPr>
        <p:spPr bwMode="auto">
          <a:xfrm>
            <a:off x="6656512" y="10082913"/>
            <a:ext cx="1584325" cy="246062"/>
          </a:xfrm>
          <a:prstGeom prst="rect">
            <a:avLst/>
          </a:prstGeom>
          <a:solidFill>
            <a:srgbClr val="FEFFF1"/>
          </a:solidFill>
          <a:ln>
            <a:noFill/>
          </a:ln>
        </p:spPr>
        <p:txBody>
          <a:bodyPr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r>
              <a:rPr lang="zh-CN" altLang="en-US" sz="1000" dirty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邮编：</a:t>
            </a:r>
            <a:r>
              <a:rPr lang="en-US" altLang="zh-CN" sz="1000" dirty="0" smtClean="0">
                <a:latin typeface="Arial Unicode MS" panose="020B0604020202020204" pitchFamily="34" charset="-122"/>
                <a:ea typeface="Arial Unicode MS" panose="020B0604020202020204" pitchFamily="34" charset="-122"/>
                <a:cs typeface="Arial Unicode MS" panose="020B0604020202020204" pitchFamily="34" charset="-122"/>
              </a:rPr>
              <a:t>210005</a:t>
            </a:r>
            <a:endParaRPr lang="zh-CN" altLang="en-US" sz="1000" dirty="0">
              <a:latin typeface="Arial Unicode MS" panose="020B0604020202020204" pitchFamily="34" charset="-122"/>
              <a:ea typeface="Arial Unicode MS" panose="020B0604020202020204" pitchFamily="34" charset="-122"/>
              <a:cs typeface="Arial Unicode MS" panose="020B0604020202020204" pitchFamily="34" charset="-122"/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99" name="Text Box 176"/>
          <p:cNvSpPr txBox="1">
            <a:spLocks noChangeArrowheads="1"/>
          </p:cNvSpPr>
          <p:nvPr/>
        </p:nvSpPr>
        <p:spPr bwMode="auto">
          <a:xfrm>
            <a:off x="20862925" y="34925"/>
            <a:ext cx="1222375" cy="900236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lIns="91431" tIns="45715" rIns="91431" bIns="45715">
            <a:spAutoFit/>
          </a:bodyPr>
          <a:lstStyle/>
          <a:p>
            <a:pPr algn="ctr" eaLnBrk="1" hangingPunct="1">
              <a:spcBef>
                <a:spcPts val="0"/>
              </a:spcBef>
              <a:defRPr/>
            </a:pPr>
            <a:r>
              <a:rPr lang="en-US" altLang="zh-CN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《</a:t>
            </a:r>
            <a:r>
              <a:rPr lang="zh-CN" altLang="en-US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南京新尧片区</a:t>
            </a:r>
            <a:r>
              <a:rPr lang="en-US" altLang="zh-CN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(NJDBa021)</a:t>
            </a:r>
          </a:p>
          <a:p>
            <a:pPr algn="ctr" eaLnBrk="1" hangingPunct="1">
              <a:spcBef>
                <a:spcPts val="0"/>
              </a:spcBef>
              <a:defRPr/>
            </a:pPr>
            <a:r>
              <a:rPr lang="zh-CN" altLang="en-US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单元控制性详细规划</a:t>
            </a:r>
            <a:r>
              <a:rPr lang="en-US" altLang="zh-CN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》NJDBa021-11</a:t>
            </a:r>
            <a:r>
              <a:rPr lang="zh-CN" altLang="en-US" sz="700" b="1" dirty="0">
                <a:solidFill>
                  <a:schemeClr val="bg1"/>
                </a:solidFill>
                <a:latin typeface="+mn-ea"/>
                <a:ea typeface="宋体" panose="02010600030101010101" pitchFamily="2" charset="-122"/>
              </a:rPr>
              <a:t>规划管理单元图则修改</a:t>
            </a:r>
            <a:endParaRPr lang="en-US" altLang="zh-CN" sz="700" b="1" dirty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altLang="zh-CN" sz="700" b="1" dirty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  <a:p>
            <a:pPr algn="ctr" eaLnBrk="1" hangingPunct="1">
              <a:spcBef>
                <a:spcPts val="0"/>
              </a:spcBef>
              <a:defRPr/>
            </a:pPr>
            <a:endParaRPr lang="en-US" altLang="zh-CN" sz="700" b="1" dirty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  <a:p>
            <a:pPr eaLnBrk="1" hangingPunct="1">
              <a:spcBef>
                <a:spcPct val="50000"/>
              </a:spcBef>
              <a:defRPr/>
            </a:pPr>
            <a:endParaRPr lang="zh-CN" altLang="en-US" sz="700" b="1" dirty="0">
              <a:solidFill>
                <a:schemeClr val="bg1"/>
              </a:solidFill>
              <a:latin typeface="+mn-ea"/>
              <a:ea typeface="宋体" panose="02010600030101010101" pitchFamily="2" charset="-122"/>
            </a:endParaRPr>
          </a:p>
        </p:txBody>
      </p:sp>
      <p:sp>
        <p:nvSpPr>
          <p:cNvPr id="5137" name="Text Box 2"/>
          <p:cNvSpPr txBox="1">
            <a:spLocks noChangeArrowheads="1"/>
          </p:cNvSpPr>
          <p:nvPr/>
        </p:nvSpPr>
        <p:spPr bwMode="auto">
          <a:xfrm>
            <a:off x="838200" y="242435"/>
            <a:ext cx="19550063" cy="5845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6695" tIns="48344" rIns="96695" bIns="48344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algn="ctr" eaLnBrk="1" hangingPunct="1">
              <a:lnSpc>
                <a:spcPct val="150000"/>
              </a:lnSpc>
              <a:spcBef>
                <a:spcPts val="0"/>
              </a:spcBef>
              <a:defRPr/>
            </a:pPr>
            <a:r>
              <a:rPr lang="en-US" altLang="zh-CN" sz="25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《</a:t>
            </a:r>
            <a:r>
              <a:rPr lang="zh-CN" altLang="en-US" sz="25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钟山风景名胜区东入口详细规划</a:t>
            </a:r>
            <a:r>
              <a:rPr lang="en-US" altLang="zh-CN" sz="25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》</a:t>
            </a:r>
            <a:endParaRPr lang="zh-CN" altLang="en-US" sz="25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sp>
        <p:nvSpPr>
          <p:cNvPr id="2" name="Rectangle 122"/>
          <p:cNvSpPr>
            <a:spLocks noChangeArrowheads="1"/>
          </p:cNvSpPr>
          <p:nvPr/>
        </p:nvSpPr>
        <p:spPr bwMode="auto">
          <a:xfrm>
            <a:off x="584200" y="1778635"/>
            <a:ext cx="8070850" cy="106553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762" tIns="48381" rIns="96762" bIns="48381">
            <a:spAutoFit/>
          </a:bodyPr>
          <a:lstStyle/>
          <a:p>
            <a:pPr indent="355600">
              <a:lnSpc>
                <a:spcPct val="150000"/>
              </a:lnSpc>
            </a:pPr>
            <a:r>
              <a:rPr lang="zh-CN" altLang="en-US" dirty="0" smtClean="0">
                <a:sym typeface="+mn-ea"/>
              </a:rPr>
              <a:t>钟山风景名胜区东入口项目位于环陵路与仙林大道交叉口，临近沪宁高速连接线以及绕城高速，项目</a:t>
            </a:r>
            <a:r>
              <a:rPr lang="zh-CN" altLang="en-US" dirty="0" smtClean="0"/>
              <a:t>以钟山风景名胜区东入口为中心，西侧向景区内延伸</a:t>
            </a:r>
            <a:r>
              <a:rPr lang="en-US" altLang="zh-CN" dirty="0" smtClean="0"/>
              <a:t>1.5</a:t>
            </a:r>
            <a:r>
              <a:rPr lang="zh-CN" altLang="en-US" dirty="0" smtClean="0"/>
              <a:t>公里，东至天泓山庄北侧地块，规划研究范围约</a:t>
            </a:r>
            <a:r>
              <a:rPr lang="en-US" altLang="zh-CN" dirty="0" smtClean="0"/>
              <a:t>3.03</a:t>
            </a:r>
            <a:r>
              <a:rPr lang="zh-CN" altLang="en-US" dirty="0" smtClean="0"/>
              <a:t>平方公里，规划设计范围约</a:t>
            </a:r>
            <a:r>
              <a:rPr lang="en-US" altLang="zh-CN" dirty="0" smtClean="0"/>
              <a:t>22.5</a:t>
            </a:r>
            <a:r>
              <a:rPr lang="zh-CN" altLang="en-US" dirty="0" smtClean="0"/>
              <a:t>公顷。</a:t>
            </a:r>
            <a:endParaRPr lang="zh-CN" altLang="zh-CN" dirty="0"/>
          </a:p>
        </p:txBody>
      </p:sp>
      <p:sp>
        <p:nvSpPr>
          <p:cNvPr id="5139" name="Rectangle 77"/>
          <p:cNvSpPr>
            <a:spLocks noChangeArrowheads="1"/>
          </p:cNvSpPr>
          <p:nvPr/>
        </p:nvSpPr>
        <p:spPr bwMode="auto">
          <a:xfrm>
            <a:off x="374733" y="1096341"/>
            <a:ext cx="4135437" cy="4039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0" tIns="0" rIns="0" bIns="0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 eaLnBrk="1" hangingPunct="1">
              <a:lnSpc>
                <a:spcPct val="200000"/>
              </a:lnSpc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项目区位</a:t>
            </a:r>
          </a:p>
        </p:txBody>
      </p:sp>
      <p:cxnSp>
        <p:nvCxnSpPr>
          <p:cNvPr id="5140" name="直接连接符 34"/>
          <p:cNvCxnSpPr>
            <a:cxnSpLocks noChangeShapeType="1"/>
          </p:cNvCxnSpPr>
          <p:nvPr/>
        </p:nvCxnSpPr>
        <p:spPr bwMode="auto">
          <a:xfrm>
            <a:off x="32788" y="8445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1" name="直接连接符 36"/>
          <p:cNvCxnSpPr>
            <a:cxnSpLocks noChangeShapeType="1"/>
          </p:cNvCxnSpPr>
          <p:nvPr/>
        </p:nvCxnSpPr>
        <p:spPr bwMode="auto">
          <a:xfrm>
            <a:off x="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2" name="直接连接符 40"/>
          <p:cNvCxnSpPr>
            <a:cxnSpLocks noChangeShapeType="1"/>
          </p:cNvCxnSpPr>
          <p:nvPr/>
        </p:nvCxnSpPr>
        <p:spPr bwMode="auto">
          <a:xfrm>
            <a:off x="0" y="10895013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3" name="直接连接符 41"/>
          <p:cNvCxnSpPr>
            <a:cxnSpLocks noChangeShapeType="1"/>
          </p:cNvCxnSpPr>
          <p:nvPr/>
        </p:nvCxnSpPr>
        <p:spPr bwMode="auto">
          <a:xfrm>
            <a:off x="22098000" y="0"/>
            <a:ext cx="0" cy="110728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4" name="直接连接符 42"/>
          <p:cNvCxnSpPr>
            <a:cxnSpLocks noChangeShapeType="1"/>
          </p:cNvCxnSpPr>
          <p:nvPr/>
        </p:nvCxnSpPr>
        <p:spPr bwMode="auto">
          <a:xfrm>
            <a:off x="9027857" y="874713"/>
            <a:ext cx="0" cy="1002030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6" name="直接连接符 55"/>
          <p:cNvCxnSpPr>
            <a:cxnSpLocks noChangeShapeType="1"/>
          </p:cNvCxnSpPr>
          <p:nvPr/>
        </p:nvCxnSpPr>
        <p:spPr bwMode="auto">
          <a:xfrm>
            <a:off x="0" y="-6350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7" name="直接连接符 56"/>
          <p:cNvCxnSpPr>
            <a:cxnSpLocks noChangeShapeType="1"/>
          </p:cNvCxnSpPr>
          <p:nvPr/>
        </p:nvCxnSpPr>
        <p:spPr bwMode="auto">
          <a:xfrm>
            <a:off x="0" y="11075988"/>
            <a:ext cx="22098000" cy="0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148" name="直接连接符 36"/>
          <p:cNvCxnSpPr>
            <a:cxnSpLocks noChangeShapeType="1"/>
          </p:cNvCxnSpPr>
          <p:nvPr/>
        </p:nvCxnSpPr>
        <p:spPr bwMode="auto">
          <a:xfrm>
            <a:off x="22098000" y="0"/>
            <a:ext cx="0" cy="11060113"/>
          </a:xfrm>
          <a:prstGeom prst="line">
            <a:avLst/>
          </a:prstGeom>
          <a:noFill/>
          <a:ln w="9525" algn="ctr">
            <a:solidFill>
              <a:schemeClr val="tx1"/>
            </a:solidFill>
            <a:rou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79" name="Rectangle 41"/>
          <p:cNvSpPr>
            <a:spLocks noChangeArrowheads="1"/>
          </p:cNvSpPr>
          <p:nvPr/>
        </p:nvSpPr>
        <p:spPr bwMode="auto">
          <a:xfrm>
            <a:off x="9217532" y="935254"/>
            <a:ext cx="6850881" cy="409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96762" tIns="48381" rIns="96762" bIns="48381">
            <a:spAutoFit/>
          </a:bodyPr>
          <a:lstStyle>
            <a:lvl1pPr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1pPr>
            <a:lvl2pPr marL="742950" indent="-28575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2pPr>
            <a:lvl3pPr marL="11430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3pPr>
            <a:lvl4pPr marL="16002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4pPr>
            <a:lvl5pPr marL="2057400" indent="-228600"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kumimoji="1" sz="1400">
                <a:solidFill>
                  <a:schemeClr val="tx1"/>
                </a:solidFill>
                <a:latin typeface="Times New Roman" panose="02020603050405020304" pitchFamily="18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150000"/>
              </a:lnSpc>
            </a:pPr>
            <a:r>
              <a:rPr lang="zh-CN" altLang="en-US" sz="1600" b="1" dirty="0">
                <a:latin typeface="黑体" panose="02010609060101010101" pitchFamily="49" charset="-122"/>
                <a:ea typeface="黑体" panose="02010609060101010101" pitchFamily="49" charset="-122"/>
              </a:rPr>
              <a:t>规划</a:t>
            </a:r>
            <a:r>
              <a:rPr lang="zh-CN" altLang="en-US" sz="1600" b="1" dirty="0" smtClean="0">
                <a:latin typeface="黑体" panose="02010609060101010101" pitchFamily="49" charset="-122"/>
                <a:ea typeface="黑体" panose="02010609060101010101" pitchFamily="49" charset="-122"/>
              </a:rPr>
              <a:t>内容</a:t>
            </a:r>
            <a:endParaRPr lang="en-US" altLang="zh-CN" sz="1600" b="1" dirty="0">
              <a:latin typeface="黑体" panose="02010609060101010101" pitchFamily="49" charset="-122"/>
              <a:ea typeface="黑体" panose="02010609060101010101" pitchFamily="49" charset="-122"/>
            </a:endParaRPr>
          </a:p>
        </p:txBody>
      </p:sp>
      <p:graphicFrame>
        <p:nvGraphicFramePr>
          <p:cNvPr id="60" name="表格 59"/>
          <p:cNvGraphicFramePr>
            <a:graphicFrameLocks noGrp="1"/>
          </p:cNvGraphicFramePr>
          <p:nvPr>
            <p:custDataLst>
              <p:tags r:id="rId1"/>
            </p:custDataLst>
          </p:nvPr>
        </p:nvGraphicFramePr>
        <p:xfrm>
          <a:off x="19185904" y="9484941"/>
          <a:ext cx="2719993" cy="1364450"/>
        </p:xfrm>
        <a:graphic>
          <a:graphicData uri="http://schemas.openxmlformats.org/drawingml/2006/table">
            <a:tbl>
              <a:tblPr firstRow="1" bandRow="1">
                <a:tableStyleId>{073A0DAA-6AF3-43AB-8588-CEC1D06C72B9}</a:tableStyleId>
              </a:tblPr>
              <a:tblGrid>
                <a:gridCol w="349721"/>
                <a:gridCol w="2370272"/>
              </a:tblGrid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6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批准单位</a:t>
                      </a:r>
                    </a:p>
                  </a:txBody>
                  <a:tcPr marL="71493" marR="71493" marT="35758" marB="3575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1" lang="zh-CN" altLang="en-US" sz="8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南京市人民政府</a:t>
                      </a:r>
                    </a:p>
                  </a:txBody>
                  <a:tcPr marL="71493" marR="71493" marT="35758" marB="35758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4336"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6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批准文号</a:t>
                      </a:r>
                    </a:p>
                  </a:txBody>
                  <a:tcPr marL="71493" marR="71493" marT="35758" marB="3575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>
                          <a:schemeClr val="accent2"/>
                        </a:buClr>
                        <a:buSzPct val="110000"/>
                        <a:buFontTx/>
                        <a:buNone/>
                        <a:defRPr/>
                      </a:pPr>
                      <a:r>
                        <a:rPr kumimoji="1" lang="zh-CN" altLang="en-US" sz="800" b="0" kern="1200" dirty="0" smtClean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宁</a:t>
                      </a:r>
                      <a:r>
                        <a:rPr kumimoji="1" lang="zh-CN" altLang="en-US" sz="8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政复</a:t>
                      </a:r>
                      <a:r>
                        <a:rPr kumimoji="1" lang="en-US" altLang="zh-CN" sz="800" b="0" kern="120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〔 2020 〕 </a:t>
                      </a:r>
                      <a:r>
                        <a:rPr kumimoji="1" lang="en-US" altLang="zh-CN" sz="800" b="0" kern="1200" dirty="0" smtClean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106</a:t>
                      </a:r>
                      <a:r>
                        <a:rPr kumimoji="1" lang="zh-CN" altLang="en-US" sz="800" b="0" kern="1200" dirty="0" smtClean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号</a:t>
                      </a:r>
                      <a:endParaRPr kumimoji="1" lang="zh-CN" altLang="en-US" sz="800" b="0" kern="120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71493" marR="71493" marT="35758" marB="35758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3192">
                <a:tc rowSpan="3"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6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动</a:t>
                      </a:r>
                      <a:endParaRPr kumimoji="1" lang="en-US" altLang="zh-CN" sz="6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6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态</a:t>
                      </a:r>
                      <a:endParaRPr kumimoji="1" lang="en-US" altLang="zh-CN" sz="6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6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更</a:t>
                      </a:r>
                      <a:endParaRPr kumimoji="1" lang="en-US" altLang="zh-CN" sz="6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6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新</a:t>
                      </a:r>
                      <a:endParaRPr kumimoji="1" lang="en-US" altLang="zh-CN" sz="6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6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信</a:t>
                      </a:r>
                      <a:endParaRPr kumimoji="1" lang="en-US" altLang="zh-CN" sz="6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6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息</a:t>
                      </a:r>
                      <a:endParaRPr kumimoji="1" lang="en-US" altLang="zh-CN" sz="600" b="0" kern="1200" noProof="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defRPr/>
                      </a:pPr>
                      <a:r>
                        <a:rPr kumimoji="1" lang="zh-CN" altLang="en-US" sz="600" b="0" kern="1200" noProof="0" dirty="0">
                          <a:solidFill>
                            <a:schemeClr val="tx1"/>
                          </a:solidFill>
                          <a:latin typeface="华文细黑" panose="02010600040101010101" pitchFamily="2" charset="-122"/>
                          <a:ea typeface="华文细黑" panose="02010600040101010101" pitchFamily="2" charset="-122"/>
                          <a:cs typeface="+mn-cs"/>
                        </a:rPr>
                        <a:t>栏</a:t>
                      </a:r>
                    </a:p>
                  </a:txBody>
                  <a:tcPr marL="71493" marR="71493" marT="35758" marB="3575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l" defTabSz="914400" rtl="0" eaLnBrk="1" latinLnBrk="0" hangingPunct="1">
                        <a:lnSpc>
                          <a:spcPct val="150000"/>
                        </a:lnSpc>
                        <a:spcBef>
                          <a:spcPct val="20000"/>
                        </a:spcBef>
                        <a:buClr>
                          <a:schemeClr val="accent2"/>
                        </a:buClr>
                        <a:buSzPct val="110000"/>
                      </a:pPr>
                      <a:endParaRPr kumimoji="1" lang="zh-CN" altLang="en-US" sz="600" b="0" kern="1200" dirty="0">
                        <a:solidFill>
                          <a:schemeClr val="tx1"/>
                        </a:solidFill>
                        <a:latin typeface="华文细黑" panose="02010600040101010101" pitchFamily="2" charset="-122"/>
                        <a:ea typeface="华文细黑" panose="02010600040101010101" pitchFamily="2" charset="-122"/>
                        <a:cs typeface="+mn-cs"/>
                      </a:endParaRPr>
                    </a:p>
                  </a:txBody>
                  <a:tcPr marL="71493" marR="71493" marT="35758" marB="35758" anchor="ctr" anchorCtr="1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56127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4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71493" marR="71493" marT="35758" marB="3575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6459">
                <a:tc vMerge="1">
                  <a:txBody>
                    <a:bodyPr/>
                    <a:lstStyle/>
                    <a:p>
                      <a:endParaRPr lang="zh-CN"/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zh-CN" altLang="en-US" sz="400" b="0" dirty="0">
                        <a:latin typeface="黑体" panose="02010609060101010101" pitchFamily="49" charset="-122"/>
                        <a:ea typeface="黑体" panose="02010609060101010101" pitchFamily="49" charset="-122"/>
                      </a:endParaRPr>
                    </a:p>
                  </a:txBody>
                  <a:tcPr marL="71493" marR="71493" marT="35758" marB="3575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3" name="Rectangle 122"/>
          <p:cNvSpPr>
            <a:spLocks noChangeArrowheads="1"/>
          </p:cNvSpPr>
          <p:nvPr/>
        </p:nvSpPr>
        <p:spPr bwMode="auto">
          <a:xfrm>
            <a:off x="17049792" y="6096004"/>
            <a:ext cx="4643470" cy="711835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762" tIns="48381" rIns="96762" bIns="48381">
            <a:spAutoFit/>
          </a:bodyPr>
          <a:lstStyle/>
          <a:p>
            <a:pPr marL="214630" indent="-214630" fontAlgn="auto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en-US" altLang="zh-CN" baseline="30000" dirty="0" smtClean="0">
              <a:ea typeface="Adobe 黑体 Std R" panose="020B0400000000000000" pitchFamily="34" charset="-122"/>
              <a:sym typeface="+mn-ea"/>
            </a:endParaRPr>
          </a:p>
          <a:p>
            <a:pPr marL="214630" indent="-214630" fontAlgn="auto">
              <a:lnSpc>
                <a:spcPts val="2400"/>
              </a:lnSpc>
              <a:buFont typeface="Arial" panose="020B0604020202020204" pitchFamily="34" charset="0"/>
              <a:buChar char="•"/>
            </a:pPr>
            <a:endParaRPr lang="zh-CN" altLang="en-US" dirty="0"/>
          </a:p>
        </p:txBody>
      </p:sp>
      <p:sp>
        <p:nvSpPr>
          <p:cNvPr id="85" name="Rectangle 122"/>
          <p:cNvSpPr>
            <a:spLocks noChangeArrowheads="1"/>
          </p:cNvSpPr>
          <p:nvPr/>
        </p:nvSpPr>
        <p:spPr bwMode="auto">
          <a:xfrm>
            <a:off x="17119007" y="6480465"/>
            <a:ext cx="4786346" cy="3004820"/>
          </a:xfrm>
          <a:prstGeom prst="rect">
            <a:avLst/>
          </a:prstGeom>
          <a:noFill/>
          <a:ln w="9525">
            <a:noFill/>
            <a:miter lim="800000"/>
          </a:ln>
        </p:spPr>
        <p:txBody>
          <a:bodyPr wrap="square" lIns="96762" tIns="48381" rIns="96762" bIns="48381">
            <a:spAutoFit/>
          </a:bodyPr>
          <a:lstStyle/>
          <a:p>
            <a:pPr marL="0" indent="355600" algn="just">
              <a:lnSpc>
                <a:spcPct val="150000"/>
              </a:lnSpc>
              <a:buClrTx/>
              <a:buSzTx/>
              <a:buFontTx/>
              <a:buNone/>
            </a:pPr>
            <a:r>
              <a:rPr lang="zh-CN" altLang="en-US" dirty="0" smtClean="0">
                <a:sym typeface="宋体" panose="02010600030101010101" pitchFamily="2" charset="-122"/>
              </a:rPr>
              <a:t>项目向南联系灵谷寺景区、向北联系山北民风区，结合现状共打造8个主题片区，分别：结合现状五棵松水库打造的民国遗风片区，以现状范鸿仙墓为基底打造的山英孤鸿片区，东区派出所遗址所在的山林漫步片区，东入口公园形成紫湖烟柳和紫瑛溪涧两大片区，承载东入口旅游集散功能的紫陌山驿片区，黄马公园片区以及与黄马公园相衔接的过渡段紫竹仙隐片区。每个分区内结合现状布置景点，做到处处有景，步移景异的景观效果。</a:t>
            </a:r>
            <a:endParaRPr lang="zh-CN" altLang="en-US" dirty="0" smtClean="0">
              <a:sym typeface="+mn-ea"/>
            </a:endParaRPr>
          </a:p>
          <a:p>
            <a:pPr marL="0" indent="355600" algn="just">
              <a:lnSpc>
                <a:spcPct val="150000"/>
              </a:lnSpc>
              <a:buClrTx/>
              <a:buSzTx/>
              <a:buFontTx/>
              <a:buNone/>
            </a:pPr>
            <a:endParaRPr lang="zh-CN" altLang="en-US" dirty="0" smtClean="0"/>
          </a:p>
        </p:txBody>
      </p:sp>
      <p:sp>
        <p:nvSpPr>
          <p:cNvPr id="6" name="文本框 5"/>
          <p:cNvSpPr txBox="1"/>
          <p:nvPr/>
        </p:nvSpPr>
        <p:spPr>
          <a:xfrm>
            <a:off x="17118965" y="1500505"/>
            <a:ext cx="4786630" cy="203009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indent="355600" algn="l">
              <a:lnSpc>
                <a:spcPct val="150000"/>
              </a:lnSpc>
              <a:buClrTx/>
              <a:buSzTx/>
              <a:buFontTx/>
            </a:pPr>
            <a:r>
              <a:rPr lang="zh-CN" altLang="en-US" dirty="0" smtClean="0">
                <a:sym typeface="+mn-ea"/>
              </a:rPr>
              <a:t>项目是《钟山风景区外缘景区规划》中定位的钟山风景区主入口，是《钟山风景名胜区中山陵园风景区详细规划》中明确的东部主入口广场。该片区未来将作为钟山风景区东入口的集散中心，满足沪宁高速公路及附近来向的游客至钟山风景区的旅游集散需求，同时承担本地居民的日常休闲游憩功能。</a:t>
            </a:r>
            <a:endParaRPr lang="zh-CN" altLang="en-US" dirty="0" smtClean="0"/>
          </a:p>
        </p:txBody>
      </p:sp>
      <p:pic>
        <p:nvPicPr>
          <p:cNvPr id="7" name="图片 6"/>
          <p:cNvPicPr>
            <a:picLocks noChangeAspect="1"/>
          </p:cNvPicPr>
          <p:nvPr/>
        </p:nvPicPr>
        <p:blipFill>
          <a:blip r:embed="rId4"/>
          <a:srcRect l="6272"/>
          <a:stretch>
            <a:fillRect/>
          </a:stretch>
        </p:blipFill>
        <p:spPr>
          <a:xfrm>
            <a:off x="17118965" y="3674110"/>
            <a:ext cx="4575175" cy="2423160"/>
          </a:xfrm>
          <a:prstGeom prst="rect">
            <a:avLst/>
          </a:prstGeom>
        </p:spPr>
      </p:pic>
      <p:sp>
        <p:nvSpPr>
          <p:cNvPr id="8" name="文本框 7"/>
          <p:cNvSpPr txBox="1"/>
          <p:nvPr/>
        </p:nvSpPr>
        <p:spPr>
          <a:xfrm>
            <a:off x="11550650" y="10408285"/>
            <a:ext cx="254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zh-CN"/>
              <a:t>交通规划图</a:t>
            </a:r>
          </a:p>
        </p:txBody>
      </p:sp>
      <p:pic>
        <p:nvPicPr>
          <p:cNvPr id="15364" name="图片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17660" y="1416685"/>
            <a:ext cx="7714615" cy="404050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10" name="文本框 9"/>
          <p:cNvSpPr txBox="1"/>
          <p:nvPr/>
        </p:nvSpPr>
        <p:spPr>
          <a:xfrm>
            <a:off x="11550650" y="5457190"/>
            <a:ext cx="2540000" cy="306705"/>
          </a:xfrm>
          <a:prstGeom prst="rect">
            <a:avLst/>
          </a:prstGeom>
          <a:noFill/>
        </p:spPr>
        <p:txBody>
          <a:bodyPr wrap="square" rtlCol="0" anchor="t">
            <a:spAutoFit/>
          </a:bodyPr>
          <a:lstStyle/>
          <a:p>
            <a:pPr algn="ctr"/>
            <a:r>
              <a:rPr lang="zh-CN" altLang="en-US"/>
              <a:t>总平图</a:t>
            </a:r>
          </a:p>
        </p:txBody>
      </p:sp>
      <p:pic>
        <p:nvPicPr>
          <p:cNvPr id="11" name="图片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96875" y="3182620"/>
            <a:ext cx="8258175" cy="6819900"/>
          </a:xfrm>
          <a:prstGeom prst="rect">
            <a:avLst/>
          </a:prstGeom>
        </p:spPr>
      </p:pic>
      <p:pic>
        <p:nvPicPr>
          <p:cNvPr id="3" name="图片 2" descr="38页"/>
          <p:cNvPicPr>
            <a:picLocks noChangeAspect="1"/>
          </p:cNvPicPr>
          <p:nvPr/>
        </p:nvPicPr>
        <p:blipFill>
          <a:blip r:embed="rId7"/>
          <a:srcRect t="17295" b="3196"/>
          <a:stretch>
            <a:fillRect/>
          </a:stretch>
        </p:blipFill>
        <p:spPr>
          <a:xfrm>
            <a:off x="9273540" y="5953760"/>
            <a:ext cx="7602855" cy="4274820"/>
          </a:xfrm>
          <a:prstGeom prst="rect">
            <a:avLst/>
          </a:prstGeom>
        </p:spPr>
      </p:pic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KSO_WM_UNIT_TABLE_BEAUTIFY" val="smartTable{1da2fb3e-0c2f-4574-9115-2d82282a7109}"/>
</p:tagLst>
</file>

<file path=ppt/theme/theme1.xml><?xml version="1.0" encoding="utf-8"?>
<a:theme xmlns:a="http://schemas.openxmlformats.org/drawingml/2006/main" name="默认设计模板">
  <a:themeElements>
    <a:clrScheme name="默认设计模板 2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默认设计模板">
      <a:majorFont>
        <a:latin typeface="Times New Roman"/>
        <a:ea typeface="宋体"/>
        <a:cs typeface=""/>
      </a:majorFont>
      <a:minorFont>
        <a:latin typeface="Times New Roman"/>
        <a:ea typeface="宋体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</a:spPr>
      <a:bodyPr vert="horz" wrap="square" lIns="91440" tIns="45720" rIns="91440" bIns="45720" numCol="1" anchor="t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1" lang="zh-CN" altLang="en-US" sz="1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 New Roman" panose="02020603050405020304" pitchFamily="18" charset="0"/>
            <a:ea typeface="宋体" panose="02010600030101010101" pitchFamily="2" charset="-122"/>
          </a:defRPr>
        </a:defPPr>
      </a:lstStyle>
    </a:lnDef>
  </a:objectDefaults>
  <a:extraClrSchemeLst>
    <a:extraClrScheme>
      <a:clrScheme name="默认设计模板 1">
        <a:dk1>
          <a:srgbClr val="000000"/>
        </a:dk1>
        <a:lt1>
          <a:srgbClr val="FFFFFF"/>
        </a:lt1>
        <a:dk2>
          <a:srgbClr val="0000FF"/>
        </a:dk2>
        <a:lt2>
          <a:srgbClr val="FFFF00"/>
        </a:lt2>
        <a:accent1>
          <a:srgbClr val="FF9900"/>
        </a:accent1>
        <a:accent2>
          <a:srgbClr val="00FFFF"/>
        </a:accent2>
        <a:accent3>
          <a:srgbClr val="AAAAFF"/>
        </a:accent3>
        <a:accent4>
          <a:srgbClr val="DADADA"/>
        </a:accent4>
        <a:accent5>
          <a:srgbClr val="FFCAAA"/>
        </a:accent5>
        <a:accent6>
          <a:srgbClr val="00E7E7"/>
        </a:accent6>
        <a:hlink>
          <a:srgbClr val="FF0000"/>
        </a:hlink>
        <a:folHlink>
          <a:srgbClr val="969696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默认设计模板 2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00CC99"/>
        </a:accent1>
        <a:accent2>
          <a:srgbClr val="3333CC"/>
        </a:accent2>
        <a:accent3>
          <a:srgbClr val="FFFFFF"/>
        </a:accent3>
        <a:accent4>
          <a:srgbClr val="000000"/>
        </a:accent4>
        <a:accent5>
          <a:srgbClr val="AAE2CA"/>
        </a:accent5>
        <a:accent6>
          <a:srgbClr val="2D2DB9"/>
        </a:accent6>
        <a:hlink>
          <a:srgbClr val="CCCCFF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3">
        <a:dk1>
          <a:srgbClr val="000000"/>
        </a:dk1>
        <a:lt1>
          <a:srgbClr val="FFFFFF"/>
        </a:lt1>
        <a:dk2>
          <a:srgbClr val="000000"/>
        </a:dk2>
        <a:lt2>
          <a:srgbClr val="333333"/>
        </a:lt2>
        <a:accent1>
          <a:srgbClr val="DDDDDD"/>
        </a:accent1>
        <a:accent2>
          <a:srgbClr val="808080"/>
        </a:accent2>
        <a:accent3>
          <a:srgbClr val="FFFFFF"/>
        </a:accent3>
        <a:accent4>
          <a:srgbClr val="000000"/>
        </a:accent4>
        <a:accent5>
          <a:srgbClr val="EBEBEB"/>
        </a:accent5>
        <a:accent6>
          <a:srgbClr val="737373"/>
        </a:accent6>
        <a:hlink>
          <a:srgbClr val="4D4D4D"/>
        </a:hlink>
        <a:folHlink>
          <a:srgbClr val="EAEAEA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4">
        <a:dk1>
          <a:srgbClr val="000000"/>
        </a:dk1>
        <a:lt1>
          <a:srgbClr val="FFFFCC"/>
        </a:lt1>
        <a:dk2>
          <a:srgbClr val="808000"/>
        </a:dk2>
        <a:lt2>
          <a:srgbClr val="666633"/>
        </a:lt2>
        <a:accent1>
          <a:srgbClr val="339933"/>
        </a:accent1>
        <a:accent2>
          <a:srgbClr val="800000"/>
        </a:accent2>
        <a:accent3>
          <a:srgbClr val="FFFFE2"/>
        </a:accent3>
        <a:accent4>
          <a:srgbClr val="000000"/>
        </a:accent4>
        <a:accent5>
          <a:srgbClr val="ADCAAD"/>
        </a:accent5>
        <a:accent6>
          <a:srgbClr val="730000"/>
        </a:accent6>
        <a:hlink>
          <a:srgbClr val="0033CC"/>
        </a:hlink>
        <a:folHlink>
          <a:srgbClr val="FFCC66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5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FFCC66"/>
        </a:accent1>
        <a:accent2>
          <a:srgbClr val="0000FF"/>
        </a:accent2>
        <a:accent3>
          <a:srgbClr val="FFFFFF"/>
        </a:accent3>
        <a:accent4>
          <a:srgbClr val="000000"/>
        </a:accent4>
        <a:accent5>
          <a:srgbClr val="FFE2B8"/>
        </a:accent5>
        <a:accent6>
          <a:srgbClr val="0000E7"/>
        </a:accent6>
        <a:hlink>
          <a:srgbClr val="CC00CC"/>
        </a:hlink>
        <a:folHlink>
          <a:srgbClr val="C0C0C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6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0C0C0"/>
        </a:accent1>
        <a:accent2>
          <a:srgbClr val="0066FF"/>
        </a:accent2>
        <a:accent3>
          <a:srgbClr val="FFFFFF"/>
        </a:accent3>
        <a:accent4>
          <a:srgbClr val="000000"/>
        </a:accent4>
        <a:accent5>
          <a:srgbClr val="DCDCDC"/>
        </a:accent5>
        <a:accent6>
          <a:srgbClr val="005CE7"/>
        </a:accent6>
        <a:hlink>
          <a:srgbClr val="FF0000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默认设计模板 7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3399FF"/>
        </a:accent1>
        <a:accent2>
          <a:srgbClr val="99FFCC"/>
        </a:accent2>
        <a:accent3>
          <a:srgbClr val="FFFFFF"/>
        </a:accent3>
        <a:accent4>
          <a:srgbClr val="000000"/>
        </a:accent4>
        <a:accent5>
          <a:srgbClr val="ADCAFF"/>
        </a:accent5>
        <a:accent6>
          <a:srgbClr val="8AE7B9"/>
        </a:accent6>
        <a:hlink>
          <a:srgbClr val="CC00CC"/>
        </a:hlink>
        <a:folHlink>
          <a:srgbClr val="B2B2B2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主题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主题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00CC99"/>
      </a:accent1>
      <a:accent2>
        <a:srgbClr val="3333CC"/>
      </a:accent2>
      <a:accent3>
        <a:srgbClr val="FFFFFF"/>
      </a:accent3>
      <a:accent4>
        <a:srgbClr val="000000"/>
      </a:accent4>
      <a:accent5>
        <a:srgbClr val="AAE2CA"/>
      </a:accent5>
      <a:accent6>
        <a:srgbClr val="2D2DB9"/>
      </a:accent6>
      <a:hlink>
        <a:srgbClr val="CCCCFF"/>
      </a:hlink>
      <a:folHlink>
        <a:srgbClr val="B2B2B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22</TotalTime>
  <Words>603</Words>
  <Application>Microsoft Office PowerPoint</Application>
  <PresentationFormat>自定义</PresentationFormat>
  <Paragraphs>41</Paragraphs>
  <Slides>2</Slides>
  <Notes>2</Notes>
  <HiddenSlides>0</HiddenSlides>
  <MMClips>0</MMClips>
  <ScaleCrop>false</ScaleCrop>
  <HeadingPairs>
    <vt:vector size="4" baseType="variant">
      <vt:variant>
        <vt:lpstr>主题</vt:lpstr>
      </vt:variant>
      <vt:variant>
        <vt:i4>1</vt:i4>
      </vt:variant>
      <vt:variant>
        <vt:lpstr>幻灯片标题</vt:lpstr>
      </vt:variant>
      <vt:variant>
        <vt:i4>2</vt:i4>
      </vt:variant>
    </vt:vector>
  </HeadingPairs>
  <TitlesOfParts>
    <vt:vector size="3" baseType="lpstr">
      <vt:lpstr>默认设计模板</vt:lpstr>
      <vt:lpstr>PowerPoint 演示文稿</vt:lpstr>
      <vt:lpstr>PowerPoint 演示文稿</vt:lpstr>
    </vt:vector>
  </TitlesOfParts>
  <Company>unit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演示文稿</dc:title>
  <dc:creator>zc</dc:creator>
  <cp:lastModifiedBy>NTKO</cp:lastModifiedBy>
  <cp:revision>599</cp:revision>
  <cp:lastPrinted>2019-11-27T12:51:00Z</cp:lastPrinted>
  <dcterms:created xsi:type="dcterms:W3CDTF">2003-11-12T09:06:00Z</dcterms:created>
  <dcterms:modified xsi:type="dcterms:W3CDTF">2020-11-16T01:08:15Z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2052-11.1.0.9999</vt:lpwstr>
  </property>
</Properties>
</file>