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70" r:id="rId2"/>
    <p:sldId id="271" r:id="rId3"/>
  </p:sldIdLst>
  <p:sldSz cx="22098000" cy="11049000"/>
  <p:notesSz cx="9866313" cy="14295438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1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1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1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1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91">
          <p15:clr>
            <a:srgbClr val="A4A3A4"/>
          </p15:clr>
        </p15:guide>
        <p15:guide id="2" orient="horz" pos="4478">
          <p15:clr>
            <a:srgbClr val="A4A3A4"/>
          </p15:clr>
        </p15:guide>
        <p15:guide id="3" orient="horz" pos="551">
          <p15:clr>
            <a:srgbClr val="A4A3A4"/>
          </p15:clr>
        </p15:guide>
        <p15:guide id="4" orient="horz" pos="1120">
          <p15:clr>
            <a:srgbClr val="A4A3A4"/>
          </p15:clr>
        </p15:guide>
        <p15:guide id="5" orient="horz" pos="3668">
          <p15:clr>
            <a:srgbClr val="A4A3A4"/>
          </p15:clr>
        </p15:guide>
        <p15:guide id="6" pos="13604">
          <p15:clr>
            <a:srgbClr val="A4A3A4"/>
          </p15:clr>
        </p15:guide>
        <p15:guide id="7" pos="8906">
          <p15:clr>
            <a:srgbClr val="A4A3A4"/>
          </p15:clr>
        </p15:guide>
        <p15:guide id="8" pos="296">
          <p15:clr>
            <a:srgbClr val="A4A3A4"/>
          </p15:clr>
        </p15:guide>
        <p15:guide id="9" pos="1099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1FE"/>
    <a:srgbClr val="FEFFF1"/>
    <a:srgbClr val="FAFFEF"/>
    <a:srgbClr val="F8FFE9"/>
    <a:srgbClr val="FFF5D1"/>
    <a:srgbClr val="FFFFCC"/>
    <a:srgbClr val="FFFFFF"/>
    <a:srgbClr val="FFF5EB"/>
    <a:srgbClr val="0045D0"/>
    <a:srgbClr val="FC73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04" autoAdjust="0"/>
    <p:restoredTop sz="96210" autoAdjust="0"/>
  </p:normalViewPr>
  <p:slideViewPr>
    <p:cSldViewPr showGuides="1">
      <p:cViewPr>
        <p:scale>
          <a:sx n="98" d="100"/>
          <a:sy n="98" d="100"/>
        </p:scale>
        <p:origin x="-4512" y="-720"/>
      </p:cViewPr>
      <p:guideLst>
        <p:guide orient="horz" pos="6491"/>
        <p:guide orient="horz" pos="4478"/>
        <p:guide orient="horz" pos="551"/>
        <p:guide orient="horz" pos="1120"/>
        <p:guide orient="horz" pos="3668"/>
        <p:guide pos="13604"/>
        <p:guide pos="8906"/>
        <p:guide pos="296"/>
        <p:guide pos="10997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"/>
            <a:ext cx="4275981" cy="71611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37707" tIns="68852" rIns="137707" bIns="68852" numCol="1" anchor="t" anchorCtr="0" compatLnSpc="1"/>
          <a:lstStyle>
            <a:lvl1pPr defTabSz="1376045" eaLnBrk="1" hangingPunct="1">
              <a:defRPr sz="170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0335" y="3"/>
            <a:ext cx="4275981" cy="71611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37707" tIns="68852" rIns="137707" bIns="68852" numCol="1" anchor="t" anchorCtr="0" compatLnSpc="1"/>
          <a:lstStyle>
            <a:lvl1pPr algn="r" defTabSz="1376045" eaLnBrk="1" hangingPunct="1">
              <a:defRPr sz="170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13579323"/>
            <a:ext cx="4275981" cy="71611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37707" tIns="68852" rIns="137707" bIns="68852" numCol="1" anchor="b" anchorCtr="0" compatLnSpc="1"/>
          <a:lstStyle>
            <a:lvl1pPr defTabSz="1376045" eaLnBrk="1" hangingPunct="1">
              <a:defRPr sz="170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0335" y="13579323"/>
            <a:ext cx="4275981" cy="71611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37707" tIns="68852" rIns="137707" bIns="68852" numCol="1" anchor="b" anchorCtr="0" compatLnSpc="1"/>
          <a:lstStyle>
            <a:lvl1pPr algn="r" defTabSz="1372235" eaLnBrk="1" hangingPunct="1">
              <a:defRPr sz="1700"/>
            </a:lvl1pPr>
          </a:lstStyle>
          <a:p>
            <a:pPr>
              <a:defRPr/>
            </a:pPr>
            <a:fld id="{11BE7483-F4AB-4B06-81F2-209D9DDA798E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464334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275981" cy="714535"/>
          </a:xfrm>
          <a:prstGeom prst="rect">
            <a:avLst/>
          </a:prstGeom>
        </p:spPr>
        <p:txBody>
          <a:bodyPr vert="horz" lIns="90902" tIns="45452" rIns="90902" bIns="45452" rtlCol="0"/>
          <a:lstStyle>
            <a:lvl1pPr algn="l" eaLnBrk="1" hangingPunct="1">
              <a:defRPr sz="120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588755" y="2"/>
            <a:ext cx="4275981" cy="714535"/>
          </a:xfrm>
          <a:prstGeom prst="rect">
            <a:avLst/>
          </a:prstGeom>
        </p:spPr>
        <p:txBody>
          <a:bodyPr vert="horz" lIns="90902" tIns="45452" rIns="90902" bIns="45452" rtlCol="0"/>
          <a:lstStyle>
            <a:lvl1pPr algn="r" eaLnBrk="1" hangingPunct="1">
              <a:defRPr sz="120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F0C19AF0-6654-4C25-9EA2-7069DD598804}" type="datetimeFigureOut">
              <a:rPr lang="zh-CN" altLang="en-US"/>
              <a:t>2021/4/15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-422275" y="1074738"/>
            <a:ext cx="10710863" cy="5356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02" tIns="45452" rIns="90902" bIns="45452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87739" y="6791244"/>
            <a:ext cx="7890841" cy="6430813"/>
          </a:xfrm>
          <a:prstGeom prst="rect">
            <a:avLst/>
          </a:prstGeom>
        </p:spPr>
        <p:txBody>
          <a:bodyPr vert="horz" lIns="90902" tIns="45452" rIns="90902" bIns="45452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13577741"/>
            <a:ext cx="4275981" cy="714535"/>
          </a:xfrm>
          <a:prstGeom prst="rect">
            <a:avLst/>
          </a:prstGeom>
        </p:spPr>
        <p:txBody>
          <a:bodyPr vert="horz" lIns="90902" tIns="45452" rIns="90902" bIns="45452" rtlCol="0" anchor="b"/>
          <a:lstStyle>
            <a:lvl1pPr algn="l" eaLnBrk="1" hangingPunct="1">
              <a:defRPr sz="120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588755" y="13577741"/>
            <a:ext cx="4275981" cy="714535"/>
          </a:xfrm>
          <a:prstGeom prst="rect">
            <a:avLst/>
          </a:prstGeom>
        </p:spPr>
        <p:txBody>
          <a:bodyPr vert="horz" wrap="square" lIns="90902" tIns="45452" rIns="90902" bIns="45452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BFE3D0B-688F-492B-AC85-9669BA4ED574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03431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57350" y="3432175"/>
            <a:ext cx="18783300" cy="236855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314700" y="6261100"/>
            <a:ext cx="15468600" cy="28241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A13F9-0098-4F19-91EB-DA385DC27F4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A5AAE-3D9B-401C-995A-C87EED07CE9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5744825" y="982663"/>
            <a:ext cx="4695825" cy="88392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657350" y="982663"/>
            <a:ext cx="13935075" cy="88392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2CF83-62A1-4B5C-A1EC-4AD7A7A110C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92803-4840-49FD-923E-BAEC6140194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46250" y="7099300"/>
            <a:ext cx="18783300" cy="21955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746250" y="4683125"/>
            <a:ext cx="18783300" cy="2416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DC8B4-03A7-4240-8B0C-EE1DF6BA64B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657350" y="3192463"/>
            <a:ext cx="9315450" cy="6629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125200" y="3192463"/>
            <a:ext cx="9315450" cy="6629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8A030-5FC6-47AD-A6E3-2DE26453B3F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04900" y="442913"/>
            <a:ext cx="19888200" cy="18415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04900" y="2473325"/>
            <a:ext cx="9763125" cy="10302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04900" y="3503613"/>
            <a:ext cx="9763125" cy="63658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1225213" y="2473325"/>
            <a:ext cx="9767887" cy="10302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1225213" y="3503613"/>
            <a:ext cx="9767887" cy="63658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F5D3F-0754-48E5-9F44-6E01420A370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F1033-6022-4124-9FF3-0FC30707D52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959DC-2CE8-403F-937E-9322F493F8F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04900" y="439738"/>
            <a:ext cx="7270750" cy="18716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639175" y="439738"/>
            <a:ext cx="12353925" cy="94297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04900" y="2311400"/>
            <a:ext cx="7270750" cy="75580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B2977-B4C2-4AD6-AAB1-D8836BFCA80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30700" y="7734300"/>
            <a:ext cx="13258800" cy="9128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330700" y="987425"/>
            <a:ext cx="13258800" cy="6629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330700" y="8647113"/>
            <a:ext cx="13258800" cy="12969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43084-DA5F-4FA5-9C71-7D90680B46E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57350" y="982663"/>
            <a:ext cx="187833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9409" tIns="94704" rIns="189409" bIns="94704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57350" y="3192463"/>
            <a:ext cx="187833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9409" tIns="94704" rIns="189409" bIns="94704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57350" y="10066338"/>
            <a:ext cx="4603750" cy="736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89409" tIns="94704" rIns="189409" bIns="94704" numCol="1" anchor="t" anchorCtr="0" compatLnSpc="1"/>
          <a:lstStyle>
            <a:lvl1pPr eaLnBrk="1" hangingPunct="1">
              <a:defRPr sz="290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550150" y="10066338"/>
            <a:ext cx="6997700" cy="736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89409" tIns="94704" rIns="189409" bIns="94704" numCol="1" anchor="t" anchorCtr="0" compatLnSpc="1"/>
          <a:lstStyle>
            <a:lvl1pPr algn="ctr" eaLnBrk="1" hangingPunct="1">
              <a:defRPr sz="290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836900" y="10066338"/>
            <a:ext cx="4603750" cy="736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89409" tIns="94704" rIns="189409" bIns="94704" numCol="1" anchor="t" anchorCtr="0" compatLnSpc="1"/>
          <a:lstStyle>
            <a:lvl1pPr algn="r" eaLnBrk="1" hangingPunct="1">
              <a:defRPr sz="2900"/>
            </a:lvl1pPr>
          </a:lstStyle>
          <a:p>
            <a:pPr>
              <a:defRPr/>
            </a:pPr>
            <a:fld id="{D5CCA903-3CE3-48F0-AACD-1891D82C2A04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894205" rtl="0" eaLnBrk="0" fontAlgn="base" hangingPunct="0">
        <a:spcBef>
          <a:spcPct val="0"/>
        </a:spcBef>
        <a:spcAft>
          <a:spcPct val="0"/>
        </a:spcAft>
        <a:defRPr kumimoji="1" sz="9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894205" rtl="0" eaLnBrk="0" fontAlgn="base" hangingPunct="0">
        <a:spcBef>
          <a:spcPct val="0"/>
        </a:spcBef>
        <a:spcAft>
          <a:spcPct val="0"/>
        </a:spcAft>
        <a:defRPr kumimoji="1" sz="91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defTabSz="1894205" rtl="0" eaLnBrk="0" fontAlgn="base" hangingPunct="0">
        <a:spcBef>
          <a:spcPct val="0"/>
        </a:spcBef>
        <a:spcAft>
          <a:spcPct val="0"/>
        </a:spcAft>
        <a:defRPr kumimoji="1" sz="91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defTabSz="1894205" rtl="0" eaLnBrk="0" fontAlgn="base" hangingPunct="0">
        <a:spcBef>
          <a:spcPct val="0"/>
        </a:spcBef>
        <a:spcAft>
          <a:spcPct val="0"/>
        </a:spcAft>
        <a:defRPr kumimoji="1" sz="91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defTabSz="1894205" rtl="0" eaLnBrk="0" fontAlgn="base" hangingPunct="0">
        <a:spcBef>
          <a:spcPct val="0"/>
        </a:spcBef>
        <a:spcAft>
          <a:spcPct val="0"/>
        </a:spcAft>
        <a:defRPr kumimoji="1" sz="91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defTabSz="1894205" rtl="0" fontAlgn="base">
        <a:spcBef>
          <a:spcPct val="0"/>
        </a:spcBef>
        <a:spcAft>
          <a:spcPct val="0"/>
        </a:spcAft>
        <a:defRPr kumimoji="1" sz="91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defTabSz="1894205" rtl="0" fontAlgn="base">
        <a:spcBef>
          <a:spcPct val="0"/>
        </a:spcBef>
        <a:spcAft>
          <a:spcPct val="0"/>
        </a:spcAft>
        <a:defRPr kumimoji="1" sz="91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defTabSz="1894205" rtl="0" fontAlgn="base">
        <a:spcBef>
          <a:spcPct val="0"/>
        </a:spcBef>
        <a:spcAft>
          <a:spcPct val="0"/>
        </a:spcAft>
        <a:defRPr kumimoji="1" sz="91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defTabSz="1894205" rtl="0" fontAlgn="base">
        <a:spcBef>
          <a:spcPct val="0"/>
        </a:spcBef>
        <a:spcAft>
          <a:spcPct val="0"/>
        </a:spcAft>
        <a:defRPr kumimoji="1" sz="91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709930" indent="-709930" algn="l" defTabSz="1894205" rtl="0" eaLnBrk="0" fontAlgn="base" hangingPunct="0">
        <a:spcBef>
          <a:spcPct val="20000"/>
        </a:spcBef>
        <a:spcAft>
          <a:spcPct val="0"/>
        </a:spcAft>
        <a:buChar char="•"/>
        <a:defRPr kumimoji="1" sz="6600">
          <a:solidFill>
            <a:schemeClr val="tx1"/>
          </a:solidFill>
          <a:latin typeface="+mn-lt"/>
          <a:ea typeface="+mn-ea"/>
          <a:cs typeface="+mn-cs"/>
        </a:defRPr>
      </a:lvl1pPr>
      <a:lvl2pPr marL="1538605" indent="-590550" algn="l" defTabSz="1894205" rtl="0" eaLnBrk="0" fontAlgn="base" hangingPunct="0">
        <a:spcBef>
          <a:spcPct val="20000"/>
        </a:spcBef>
        <a:spcAft>
          <a:spcPct val="0"/>
        </a:spcAft>
        <a:buChar char="–"/>
        <a:defRPr kumimoji="1" sz="5800">
          <a:solidFill>
            <a:schemeClr val="tx1"/>
          </a:solidFill>
          <a:latin typeface="+mn-lt"/>
          <a:ea typeface="+mn-ea"/>
        </a:defRPr>
      </a:lvl2pPr>
      <a:lvl3pPr marL="2367280" indent="-473075" algn="l" defTabSz="1894205" rtl="0" eaLnBrk="0" fontAlgn="base" hangingPunct="0">
        <a:spcBef>
          <a:spcPct val="20000"/>
        </a:spcBef>
        <a:spcAft>
          <a:spcPct val="0"/>
        </a:spcAft>
        <a:buChar char="•"/>
        <a:defRPr kumimoji="1" sz="5000">
          <a:solidFill>
            <a:schemeClr val="tx1"/>
          </a:solidFill>
          <a:latin typeface="+mn-lt"/>
          <a:ea typeface="+mn-ea"/>
        </a:defRPr>
      </a:lvl3pPr>
      <a:lvl4pPr marL="3314700" indent="-473075" algn="l" defTabSz="1894205" rtl="0" eaLnBrk="0" fontAlgn="base" hangingPunct="0">
        <a:spcBef>
          <a:spcPct val="20000"/>
        </a:spcBef>
        <a:spcAft>
          <a:spcPct val="0"/>
        </a:spcAft>
        <a:buChar char="–"/>
        <a:defRPr kumimoji="1" sz="4100">
          <a:solidFill>
            <a:schemeClr val="tx1"/>
          </a:solidFill>
          <a:latin typeface="+mn-lt"/>
          <a:ea typeface="+mn-ea"/>
        </a:defRPr>
      </a:lvl4pPr>
      <a:lvl5pPr marL="4262755" indent="-474980" algn="l" defTabSz="1894205" rtl="0" eaLnBrk="0" fontAlgn="base" hangingPunct="0">
        <a:spcBef>
          <a:spcPct val="20000"/>
        </a:spcBef>
        <a:spcAft>
          <a:spcPct val="0"/>
        </a:spcAft>
        <a:buChar char="»"/>
        <a:defRPr kumimoji="1" sz="4100">
          <a:solidFill>
            <a:schemeClr val="tx1"/>
          </a:solidFill>
          <a:latin typeface="+mn-lt"/>
          <a:ea typeface="+mn-ea"/>
        </a:defRPr>
      </a:lvl5pPr>
      <a:lvl6pPr marL="4719955" indent="-474980" algn="l" defTabSz="1894205" rtl="0" fontAlgn="base">
        <a:spcBef>
          <a:spcPct val="20000"/>
        </a:spcBef>
        <a:spcAft>
          <a:spcPct val="0"/>
        </a:spcAft>
        <a:buChar char="»"/>
        <a:defRPr kumimoji="1" sz="4100">
          <a:solidFill>
            <a:schemeClr val="tx1"/>
          </a:solidFill>
          <a:latin typeface="+mn-lt"/>
          <a:ea typeface="+mn-ea"/>
        </a:defRPr>
      </a:lvl6pPr>
      <a:lvl7pPr marL="5177155" indent="-474980" algn="l" defTabSz="1894205" rtl="0" fontAlgn="base">
        <a:spcBef>
          <a:spcPct val="20000"/>
        </a:spcBef>
        <a:spcAft>
          <a:spcPct val="0"/>
        </a:spcAft>
        <a:buChar char="»"/>
        <a:defRPr kumimoji="1" sz="4100">
          <a:solidFill>
            <a:schemeClr val="tx1"/>
          </a:solidFill>
          <a:latin typeface="+mn-lt"/>
          <a:ea typeface="+mn-ea"/>
        </a:defRPr>
      </a:lvl7pPr>
      <a:lvl8pPr marL="5634355" indent="-474980" algn="l" defTabSz="1894205" rtl="0" fontAlgn="base">
        <a:spcBef>
          <a:spcPct val="20000"/>
        </a:spcBef>
        <a:spcAft>
          <a:spcPct val="0"/>
        </a:spcAft>
        <a:buChar char="»"/>
        <a:defRPr kumimoji="1" sz="4100">
          <a:solidFill>
            <a:schemeClr val="tx1"/>
          </a:solidFill>
          <a:latin typeface="+mn-lt"/>
          <a:ea typeface="+mn-ea"/>
        </a:defRPr>
      </a:lvl8pPr>
      <a:lvl9pPr marL="6091555" indent="-474980" algn="l" defTabSz="1894205" rtl="0" fontAlgn="base">
        <a:spcBef>
          <a:spcPct val="20000"/>
        </a:spcBef>
        <a:spcAft>
          <a:spcPct val="0"/>
        </a:spcAft>
        <a:buChar char="»"/>
        <a:defRPr kumimoji="1" sz="4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0" cy="11094720"/>
          </a:xfrm>
          <a:prstGeom prst="rect">
            <a:avLst/>
          </a:prstGeom>
          <a:noFill/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lum contrast="6000"/>
          </a:blip>
          <a:srcRect l="8191" r="15753"/>
          <a:stretch>
            <a:fillRect/>
          </a:stretch>
        </p:blipFill>
        <p:spPr>
          <a:xfrm>
            <a:off x="11671922" y="6649219"/>
            <a:ext cx="4993701" cy="4404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矩形 2"/>
          <p:cNvSpPr/>
          <p:nvPr/>
        </p:nvSpPr>
        <p:spPr bwMode="auto">
          <a:xfrm>
            <a:off x="11620504" y="6649218"/>
            <a:ext cx="5045071" cy="4401599"/>
          </a:xfrm>
          <a:prstGeom prst="rect">
            <a:avLst/>
          </a:prstGeom>
          <a:solidFill>
            <a:schemeClr val="bg1">
              <a:alpha val="3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1141074" y="9502775"/>
            <a:ext cx="5668565" cy="62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南京市规划和自然资源局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二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O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二一年四月</a:t>
            </a: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6656388" y="10539413"/>
            <a:ext cx="1584325" cy="246062"/>
          </a:xfrm>
          <a:prstGeom prst="rect">
            <a:avLst/>
          </a:prstGeom>
          <a:solidFill>
            <a:srgbClr val="FEFFF1"/>
          </a:solidFill>
          <a:ln>
            <a:noFill/>
          </a:ln>
        </p:spPr>
        <p:txBody>
          <a:bodyPr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电话：</a:t>
            </a:r>
            <a:r>
              <a:rPr lang="en-US" altLang="zh-CN" sz="1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025-85896072</a:t>
            </a:r>
            <a:endParaRPr lang="zh-CN" altLang="en-US" sz="10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6656512" y="10318998"/>
            <a:ext cx="2749414" cy="246221"/>
          </a:xfrm>
          <a:prstGeom prst="rect">
            <a:avLst/>
          </a:prstGeom>
          <a:solidFill>
            <a:srgbClr val="FEFFF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网址：</a:t>
            </a:r>
            <a:r>
              <a:rPr lang="en-US" altLang="zh-CN" sz="1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http://ghj.nanjing.gov.cn/</a:t>
            </a:r>
            <a:endParaRPr lang="zh-CN" altLang="en-US" sz="10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6656512" y="9886791"/>
            <a:ext cx="2952328" cy="245110"/>
          </a:xfrm>
          <a:prstGeom prst="rect">
            <a:avLst/>
          </a:prstGeom>
          <a:solidFill>
            <a:srgbClr val="FEFFF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地址：南京市中山路</a:t>
            </a:r>
            <a:r>
              <a:rPr lang="en-US" altLang="zh-CN" sz="1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171</a:t>
            </a:r>
            <a:r>
              <a:rPr lang="zh-CN" altLang="en-US" sz="1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号 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6656512" y="10082913"/>
            <a:ext cx="1584325" cy="246062"/>
          </a:xfrm>
          <a:prstGeom prst="rect">
            <a:avLst/>
          </a:prstGeom>
          <a:solidFill>
            <a:srgbClr val="FEFFF1"/>
          </a:solidFill>
          <a:ln>
            <a:noFill/>
          </a:ln>
        </p:spPr>
        <p:txBody>
          <a:bodyPr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邮编：</a:t>
            </a:r>
            <a:r>
              <a:rPr lang="en-US" altLang="zh-CN" sz="1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210005</a:t>
            </a:r>
            <a:endParaRPr lang="zh-CN" altLang="en-US" sz="10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7529719" y="523875"/>
            <a:ext cx="3599906" cy="419255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indent="304800" algn="just" eaLnBrk="1" hangingPunct="1">
              <a:lnSpc>
                <a:spcPct val="140000"/>
              </a:lnSpc>
              <a:defRPr/>
            </a:pP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304800" algn="just" eaLnBrk="1" hangingPunct="1">
              <a:lnSpc>
                <a:spcPct val="140000"/>
              </a:lnSpc>
              <a:defRPr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前言</a:t>
            </a:r>
          </a:p>
          <a:p>
            <a:pPr indent="304800" algn="just" eaLnBrk="1" hangingPunct="1">
              <a:lnSpc>
                <a:spcPct val="140000"/>
              </a:lnSpc>
              <a:defRPr/>
            </a:pPr>
            <a:endParaRPr lang="zh-CN" altLang="en-US" sz="900" dirty="0">
              <a:latin typeface="+mj-ea"/>
              <a:ea typeface="+mj-ea"/>
            </a:endParaRPr>
          </a:p>
          <a:p>
            <a:pPr indent="323850" eaLnBrk="1" hangingPunct="1">
              <a:lnSpc>
                <a:spcPct val="250000"/>
              </a:lnSpc>
              <a:defRPr/>
            </a:pPr>
            <a:r>
              <a:rPr lang="zh-CN" altLang="en-US" sz="900" dirty="0">
                <a:latin typeface="宋体" panose="02010600030101010101" pitchFamily="2" charset="-122"/>
              </a:rPr>
              <a:t>红山路消防站被列为南京市“十三五”期间政府专职消防队建设方案，该消防站经</a:t>
            </a:r>
            <a:r>
              <a:rPr lang="en-US" altLang="zh-CN" sz="900" dirty="0">
                <a:latin typeface="宋体" panose="02010600030101010101" pitchFamily="2" charset="-122"/>
              </a:rPr>
              <a:t>GIS</a:t>
            </a:r>
            <a:r>
              <a:rPr lang="zh-CN" altLang="en-US" sz="900" dirty="0">
                <a:latin typeface="宋体" panose="02010600030101010101" pitchFamily="2" charset="-122"/>
              </a:rPr>
              <a:t>路径模拟发现仍存在消防盲区。经南京市消防救援支队、玄武区政府等多方协商，计划将红山路消防站位置进行调整，并组织开展</a:t>
            </a:r>
            <a:r>
              <a:rPr lang="zh-CN" altLang="en-US" sz="900" dirty="0"/>
              <a:t>黑墨营</a:t>
            </a:r>
            <a:r>
              <a:rPr lang="en-US" altLang="zh-CN" sz="900" dirty="0"/>
              <a:t>MCb040-28</a:t>
            </a:r>
            <a:r>
              <a:rPr lang="zh-CN" altLang="en-US" sz="900" dirty="0"/>
              <a:t>规划管理单元、主城区（城中片区）</a:t>
            </a:r>
            <a:r>
              <a:rPr lang="en-US" altLang="zh-CN" sz="900" dirty="0"/>
              <a:t>-</a:t>
            </a:r>
            <a:r>
              <a:rPr lang="zh-CN" altLang="en-US" sz="900" dirty="0"/>
              <a:t>丁家庄</a:t>
            </a:r>
            <a:r>
              <a:rPr lang="en-US" altLang="zh-CN" sz="900" dirty="0">
                <a:latin typeface="宋体" panose="02010600030101010101" pitchFamily="2" charset="-122"/>
              </a:rPr>
              <a:t>NJZCb050-04</a:t>
            </a:r>
            <a:r>
              <a:rPr lang="zh-CN" altLang="en-US" sz="900" dirty="0">
                <a:latin typeface="宋体" panose="02010600030101010101" pitchFamily="2" charset="-122"/>
              </a:rPr>
              <a:t>规划管理单元图则调整（红山路消防站项目） ，</a:t>
            </a:r>
            <a:r>
              <a:rPr lang="zh-CN" altLang="en-US" sz="900" dirty="0">
                <a:latin typeface="宋体" panose="02010600030101010101" pitchFamily="2" charset="-122"/>
                <a:sym typeface="+mn-ea"/>
              </a:rPr>
              <a:t>该图则修改成果</a:t>
            </a:r>
            <a:r>
              <a:rPr lang="zh-CN" altLang="en-US" sz="900" dirty="0">
                <a:latin typeface="宋体" panose="02010600030101010101" pitchFamily="2" charset="-122"/>
              </a:rPr>
              <a:t>已由市政府批复（宁政复</a:t>
            </a:r>
            <a:r>
              <a:rPr lang="en-US" altLang="zh-CN" sz="900" dirty="0">
                <a:latin typeface="宋体" panose="02010600030101010101" pitchFamily="2" charset="-122"/>
              </a:rPr>
              <a:t>〔</a:t>
            </a:r>
            <a:r>
              <a:rPr lang="zh-CN" altLang="en-US" sz="900" dirty="0">
                <a:latin typeface="宋体" panose="02010600030101010101" pitchFamily="2" charset="-122"/>
              </a:rPr>
              <a:t>202</a:t>
            </a:r>
            <a:r>
              <a:rPr lang="en-US" altLang="zh-CN" sz="900" dirty="0">
                <a:latin typeface="宋体" panose="02010600030101010101" pitchFamily="2" charset="-122"/>
              </a:rPr>
              <a:t>1〕45</a:t>
            </a:r>
            <a:r>
              <a:rPr lang="zh-CN" altLang="en-US" sz="900" dirty="0">
                <a:latin typeface="宋体" panose="02010600030101010101" pitchFamily="2" charset="-122"/>
              </a:rPr>
              <a:t>号）。</a:t>
            </a:r>
          </a:p>
          <a:p>
            <a:pPr indent="323850" eaLnBrk="1" hangingPunct="1">
              <a:lnSpc>
                <a:spcPct val="250000"/>
              </a:lnSpc>
              <a:defRPr/>
            </a:pPr>
            <a:r>
              <a:rPr lang="zh-CN" altLang="en-US" sz="900" dirty="0">
                <a:latin typeface="宋体" panose="02010600030101010101" pitchFamily="2" charset="-122"/>
              </a:rPr>
              <a:t>根据</a:t>
            </a:r>
            <a:r>
              <a:rPr lang="en-US" altLang="zh-CN" sz="900" dirty="0">
                <a:latin typeface="宋体" panose="02010600030101010101" pitchFamily="2" charset="-122"/>
              </a:rPr>
              <a:t>《</a:t>
            </a:r>
            <a:r>
              <a:rPr lang="zh-CN" altLang="en-US" sz="900" dirty="0">
                <a:latin typeface="宋体" panose="02010600030101010101" pitchFamily="2" charset="-122"/>
              </a:rPr>
              <a:t>中华人民共和国城乡规划法》，现将</a:t>
            </a:r>
            <a:r>
              <a:rPr lang="en-US" altLang="zh-CN" sz="900" dirty="0">
                <a:latin typeface="宋体" panose="02010600030101010101" pitchFamily="2" charset="-122"/>
              </a:rPr>
              <a:t>《</a:t>
            </a:r>
            <a:r>
              <a:rPr lang="zh-CN" altLang="en-US" sz="900" dirty="0">
                <a:latin typeface="宋体" panose="02010600030101010101" pitchFamily="2" charset="-122"/>
              </a:rPr>
              <a:t>南京黑墨营单元控制性详细规划</a:t>
            </a:r>
            <a:r>
              <a:rPr lang="en-US" altLang="zh-CN" sz="900" dirty="0">
                <a:latin typeface="宋体" panose="02010600030101010101" pitchFamily="2" charset="-122"/>
              </a:rPr>
              <a:t>》MCb040-28</a:t>
            </a:r>
            <a:r>
              <a:rPr lang="zh-CN" altLang="en-US" sz="900" dirty="0">
                <a:latin typeface="宋体" panose="02010600030101010101" pitchFamily="2" charset="-122"/>
              </a:rPr>
              <a:t>规划管理单元、主城区（城中片区）</a:t>
            </a:r>
            <a:r>
              <a:rPr lang="en-US" altLang="zh-CN" sz="900" dirty="0">
                <a:latin typeface="宋体" panose="02010600030101010101" pitchFamily="2" charset="-122"/>
              </a:rPr>
              <a:t>-</a:t>
            </a:r>
            <a:r>
              <a:rPr lang="zh-CN" altLang="en-US" sz="900" dirty="0">
                <a:latin typeface="宋体" panose="02010600030101010101" pitchFamily="2" charset="-122"/>
              </a:rPr>
              <a:t>丁家庄</a:t>
            </a:r>
            <a:r>
              <a:rPr lang="en-US" altLang="zh-CN" sz="900" dirty="0">
                <a:latin typeface="宋体" panose="02010600030101010101" pitchFamily="2" charset="-122"/>
              </a:rPr>
              <a:t>NJZCb050-04</a:t>
            </a:r>
            <a:r>
              <a:rPr lang="zh-CN" altLang="en-US" sz="900" dirty="0">
                <a:latin typeface="宋体" panose="02010600030101010101" pitchFamily="2" charset="-122"/>
              </a:rPr>
              <a:t>规划管理单元图则调整（红山路消防站项目）成果向社会予以公布。</a:t>
            </a:r>
          </a:p>
        </p:txBody>
      </p:sp>
      <p:sp>
        <p:nvSpPr>
          <p:cNvPr id="11" name="Rectangle 61"/>
          <p:cNvSpPr>
            <a:spLocks noChangeArrowheads="1"/>
          </p:cNvSpPr>
          <p:nvPr/>
        </p:nvSpPr>
        <p:spPr bwMode="auto">
          <a:xfrm>
            <a:off x="17529720" y="6908800"/>
            <a:ext cx="3599906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5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说明</a:t>
            </a:r>
            <a:endParaRPr lang="en-US" altLang="zh-CN" sz="900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250000"/>
              </a:lnSpc>
            </a:pPr>
            <a:r>
              <a:rPr lang="en-US" altLang="zh-CN" sz="900" dirty="0">
                <a:latin typeface="宋体" panose="02010600030101010101" pitchFamily="2" charset="-122"/>
              </a:rPr>
              <a:t>1</a:t>
            </a:r>
            <a:r>
              <a:rPr lang="zh-CN" altLang="en-US" sz="900" dirty="0">
                <a:latin typeface="宋体" panose="02010600030101010101" pitchFamily="2" charset="-122"/>
              </a:rPr>
              <a:t>、本材料是为方便公众了解城市规划而制作的参考性文件。</a:t>
            </a:r>
          </a:p>
          <a:p>
            <a:pPr eaLnBrk="1" hangingPunct="1">
              <a:lnSpc>
                <a:spcPct val="250000"/>
              </a:lnSpc>
            </a:pPr>
            <a:r>
              <a:rPr lang="en-US" altLang="zh-CN" sz="900" dirty="0">
                <a:latin typeface="宋体" panose="02010600030101010101" pitchFamily="2" charset="-122"/>
              </a:rPr>
              <a:t>2</a:t>
            </a:r>
            <a:r>
              <a:rPr lang="zh-CN" altLang="en-US" sz="900" dirty="0">
                <a:latin typeface="宋体" panose="02010600030101010101" pitchFamily="2" charset="-122"/>
              </a:rPr>
              <a:t>、本规划是城市发展的控制与引导性文件，不代表具体的项目实施计划和实施方案。一旦有建设行为，应依据批准的具体项目建设方案实施。</a:t>
            </a:r>
          </a:p>
          <a:p>
            <a:pPr eaLnBrk="1" hangingPunct="1">
              <a:lnSpc>
                <a:spcPct val="250000"/>
              </a:lnSpc>
            </a:pPr>
            <a:r>
              <a:rPr lang="en-US" altLang="zh-CN" sz="900" dirty="0">
                <a:latin typeface="宋体" panose="02010600030101010101" pitchFamily="2" charset="-122"/>
              </a:rPr>
              <a:t>3</a:t>
            </a:r>
            <a:r>
              <a:rPr lang="zh-CN" altLang="en-US" sz="900" dirty="0">
                <a:latin typeface="宋体" panose="02010600030101010101" pitchFamily="2" charset="-122"/>
              </a:rPr>
              <a:t>、城市规划是不断优化更新的过程，规划内容以南京市规划和自然资源局存档备查的最新版本为准，同一地区同内容深度规划若有更新，南京市规划和自然资源局将依法在网站上公布，本材料自动作废。</a:t>
            </a:r>
          </a:p>
          <a:p>
            <a:pPr eaLnBrk="1" hangingPunct="1">
              <a:lnSpc>
                <a:spcPct val="250000"/>
              </a:lnSpc>
            </a:pPr>
            <a:r>
              <a:rPr lang="en-US" altLang="zh-CN" sz="900" dirty="0">
                <a:latin typeface="宋体" panose="02010600030101010101" pitchFamily="2" charset="-122"/>
              </a:rPr>
              <a:t>4</a:t>
            </a:r>
            <a:r>
              <a:rPr lang="zh-CN" altLang="en-US" sz="900" dirty="0">
                <a:latin typeface="宋体" panose="02010600030101010101" pitchFamily="2" charset="-122"/>
              </a:rPr>
              <a:t>、本材料版权及解释权归南京市规划和自然资源局所有，未取得版权人的书面授权，谢绝改变、分发、发布或使用本材料图文资料。</a:t>
            </a:r>
            <a:endParaRPr lang="en-US" altLang="zh-CN" sz="900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</a:pPr>
            <a:endParaRPr lang="zh-CN" altLang="en-US" sz="10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just" eaLnBrk="1" hangingPunct="1">
              <a:lnSpc>
                <a:spcPct val="150000"/>
              </a:lnSpc>
            </a:pPr>
            <a:endParaRPr lang="zh-CN" altLang="en-US" sz="1000" dirty="0">
              <a:latin typeface="宋体" panose="02010600030101010101" pitchFamily="2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D37B7BB-ABC2-4EE7-942D-4CEBF1FE62DC}"/>
              </a:ext>
            </a:extLst>
          </p:cNvPr>
          <p:cNvSpPr txBox="1"/>
          <p:nvPr/>
        </p:nvSpPr>
        <p:spPr>
          <a:xfrm>
            <a:off x="11697071" y="2212132"/>
            <a:ext cx="4993701" cy="1327286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1">
            <a:spAutoFit/>
          </a:bodyPr>
          <a:lstStyle>
            <a:defPPr>
              <a:defRPr lang="zh-CN"/>
            </a:defPPr>
            <a:lvl1pPr algn="ctr" eaLnBrk="1" hangingPunct="1">
              <a:lnSpc>
                <a:spcPct val="150000"/>
              </a:lnSpc>
              <a:spcBef>
                <a:spcPts val="0"/>
              </a:spcBef>
              <a:defRPr sz="1600" b="1">
                <a:latin typeface="+mn-ea"/>
                <a:ea typeface="+mn-ea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lnSpc>
                <a:spcPct val="130000"/>
              </a:lnSpc>
            </a:pPr>
            <a:r>
              <a:rPr lang="zh-CN" altLang="en-US" dirty="0"/>
              <a:t> </a:t>
            </a:r>
            <a:r>
              <a:rPr lang="en-US" altLang="zh-CN" dirty="0"/>
              <a:t>《</a:t>
            </a:r>
            <a:r>
              <a:rPr lang="zh-CN" altLang="en-US" dirty="0"/>
              <a:t>南京黑墨营单元控制性详细规划</a:t>
            </a:r>
            <a:r>
              <a:rPr lang="en-US" altLang="zh-CN" dirty="0"/>
              <a:t>》MCb040-28</a:t>
            </a:r>
            <a:r>
              <a:rPr lang="zh-CN" altLang="en-US" dirty="0"/>
              <a:t>规划管理单元、</a:t>
            </a:r>
            <a:r>
              <a:rPr lang="en-US" altLang="zh-CN" dirty="0"/>
              <a:t>《</a:t>
            </a:r>
            <a:r>
              <a:rPr lang="zh-CN" altLang="en-US" dirty="0"/>
              <a:t>南京市主城区（城中片区）</a:t>
            </a:r>
            <a:r>
              <a:rPr lang="en-US" altLang="zh-CN" dirty="0"/>
              <a:t>-</a:t>
            </a:r>
            <a:r>
              <a:rPr lang="zh-CN" altLang="en-US" dirty="0"/>
              <a:t>丁家庄、新尧隔离带、仙鹤单元控制性详细规划</a:t>
            </a:r>
            <a:r>
              <a:rPr lang="en-US" altLang="zh-CN" dirty="0"/>
              <a:t>》NJZCb050-04</a:t>
            </a:r>
            <a:r>
              <a:rPr lang="zh-CN" altLang="en-US" dirty="0"/>
              <a:t>规划管理单元图则调整（红山路消防站项目）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组合 45">
            <a:extLst>
              <a:ext uri="{FF2B5EF4-FFF2-40B4-BE49-F238E27FC236}">
                <a16:creationId xmlns:a16="http://schemas.microsoft.com/office/drawing/2014/main" id="{95833BB5-7E74-4BBD-8230-997D82CA3C22}"/>
              </a:ext>
            </a:extLst>
          </p:cNvPr>
          <p:cNvGrpSpPr/>
          <p:nvPr/>
        </p:nvGrpSpPr>
        <p:grpSpPr>
          <a:xfrm>
            <a:off x="494445" y="3578903"/>
            <a:ext cx="6553057" cy="6052920"/>
            <a:chOff x="4926372" y="1903057"/>
            <a:chExt cx="7559314" cy="6982379"/>
          </a:xfrm>
        </p:grpSpPr>
        <p:pic>
          <p:nvPicPr>
            <p:cNvPr id="47" name="图片 46">
              <a:extLst>
                <a:ext uri="{FF2B5EF4-FFF2-40B4-BE49-F238E27FC236}">
                  <a16:creationId xmlns:a16="http://schemas.microsoft.com/office/drawing/2014/main" id="{5D751C94-C742-4A50-B693-F7F9710D96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85" t="2739" r="11415" b="2302"/>
            <a:stretch>
              <a:fillRect/>
            </a:stretch>
          </p:blipFill>
          <p:spPr>
            <a:xfrm>
              <a:off x="4926372" y="2037966"/>
              <a:ext cx="7559314" cy="6847470"/>
            </a:xfrm>
            <a:prstGeom prst="rect">
              <a:avLst/>
            </a:prstGeom>
          </p:spPr>
        </p:pic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F17B0CBE-E900-464F-B3A2-CD117C410531}"/>
                </a:ext>
              </a:extLst>
            </p:cNvPr>
            <p:cNvSpPr/>
            <p:nvPr/>
          </p:nvSpPr>
          <p:spPr>
            <a:xfrm>
              <a:off x="7187902" y="4187577"/>
              <a:ext cx="1594098" cy="5960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1200" b="1" dirty="0">
                  <a:solidFill>
                    <a:srgbClr val="0000FF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Mcb040-28</a:t>
              </a:r>
              <a:r>
                <a:rPr lang="zh-CN" altLang="en-US" sz="1200" b="1" dirty="0">
                  <a:solidFill>
                    <a:srgbClr val="0000FF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单元</a:t>
              </a:r>
              <a:endParaRPr lang="en-US" altLang="zh-CN" sz="1200" b="1" dirty="0">
                <a:solidFill>
                  <a:srgbClr val="0000FF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>
                <a:lnSpc>
                  <a:spcPct val="120000"/>
                </a:lnSpc>
                <a:defRPr/>
              </a:pPr>
              <a:r>
                <a:rPr lang="en-US" altLang="zh-CN" sz="1200" b="1" dirty="0">
                  <a:solidFill>
                    <a:srgbClr val="0000FF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(</a:t>
              </a:r>
              <a:r>
                <a:rPr lang="zh-CN" altLang="en-US" sz="1200" b="1" dirty="0">
                  <a:solidFill>
                    <a:srgbClr val="0000FF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原消防站位置</a:t>
              </a:r>
              <a:r>
                <a:rPr lang="en-US" altLang="zh-CN" sz="1200" b="1" dirty="0">
                  <a:solidFill>
                    <a:srgbClr val="0000FF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)</a:t>
              </a:r>
              <a:endParaRPr lang="zh-CN" altLang="en-US" sz="1200" b="1" dirty="0">
                <a:solidFill>
                  <a:srgbClr val="0000FF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A5ED8198-5321-41EF-A3CD-5A46538A5937}"/>
                </a:ext>
              </a:extLst>
            </p:cNvPr>
            <p:cNvSpPr/>
            <p:nvPr/>
          </p:nvSpPr>
          <p:spPr>
            <a:xfrm>
              <a:off x="8170277" y="3364070"/>
              <a:ext cx="1907338" cy="5838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b="1" dirty="0">
                  <a:solidFill>
                    <a:srgbClr val="0000FF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NJZCb050-04</a:t>
              </a:r>
              <a:r>
                <a:rPr lang="zh-CN" altLang="en-US" sz="1200" b="1" dirty="0">
                  <a:solidFill>
                    <a:srgbClr val="0000FF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单元</a:t>
              </a:r>
              <a:endParaRPr lang="en-US" altLang="zh-CN" sz="1200" b="1" dirty="0">
                <a:solidFill>
                  <a:srgbClr val="0000FF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ctr">
                <a:lnSpc>
                  <a:spcPct val="120000"/>
                </a:lnSpc>
              </a:pPr>
              <a:r>
                <a:rPr lang="en-US" altLang="zh-CN" sz="1200" b="1" dirty="0">
                  <a:solidFill>
                    <a:srgbClr val="0000FF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(</a:t>
              </a:r>
              <a:r>
                <a:rPr lang="zh-CN" altLang="en-US" sz="1200" b="1" dirty="0">
                  <a:solidFill>
                    <a:srgbClr val="0000FF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拟调整消防站位置</a:t>
              </a:r>
              <a:r>
                <a:rPr lang="en-US" altLang="zh-CN" sz="1200" b="1" dirty="0">
                  <a:solidFill>
                    <a:srgbClr val="0000FF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)</a:t>
              </a:r>
              <a:endParaRPr lang="zh-CN" altLang="en-US" sz="1200" b="1" dirty="0">
                <a:solidFill>
                  <a:srgbClr val="0000FF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0" name="矩形 22">
              <a:extLst>
                <a:ext uri="{FF2B5EF4-FFF2-40B4-BE49-F238E27FC236}">
                  <a16:creationId xmlns:a16="http://schemas.microsoft.com/office/drawing/2014/main" id="{2F1D4236-7920-479A-AA49-AFC0B67C0D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3485" y="1903057"/>
              <a:ext cx="2321456" cy="497052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  <a:ln>
              <a:solidFill>
                <a:srgbClr val="C000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南京黑墨营单元（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MCb040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） 控规单元</a:t>
              </a:r>
            </a:p>
          </p:txBody>
        </p: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61BBDDAE-8629-4758-AA05-A0E409C9C77F}"/>
                </a:ext>
              </a:extLst>
            </p:cNvPr>
            <p:cNvCxnSpPr/>
            <p:nvPr/>
          </p:nvCxnSpPr>
          <p:spPr>
            <a:xfrm>
              <a:off x="10488711" y="6579209"/>
              <a:ext cx="1690589" cy="0"/>
            </a:xfrm>
            <a:prstGeom prst="line">
              <a:avLst/>
            </a:prstGeom>
            <a:ln w="19050">
              <a:solidFill>
                <a:srgbClr val="C00000"/>
              </a:solidFill>
              <a:head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文本框 21">
              <a:extLst>
                <a:ext uri="{FF2B5EF4-FFF2-40B4-BE49-F238E27FC236}">
                  <a16:creationId xmlns:a16="http://schemas.microsoft.com/office/drawing/2014/main" id="{1367CDF1-8716-4836-A962-ED5CACF0C4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87480" y="6235122"/>
              <a:ext cx="1086174" cy="355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玄武区</a:t>
              </a:r>
            </a:p>
          </p:txBody>
        </p:sp>
        <p:sp>
          <p:nvSpPr>
            <p:cNvPr id="53" name="文本框 31">
              <a:extLst>
                <a:ext uri="{FF2B5EF4-FFF2-40B4-BE49-F238E27FC236}">
                  <a16:creationId xmlns:a16="http://schemas.microsoft.com/office/drawing/2014/main" id="{4A00684B-E7CC-43F6-BDAC-AE12361F64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07608" y="4267752"/>
              <a:ext cx="281814" cy="532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1600" b="1" baseline="30000">
                  <a:effectLst>
                    <a:glow rad="101600">
                      <a:schemeClr val="bg1">
                        <a:alpha val="4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200" dirty="0"/>
                <a:t>红山路</a:t>
              </a:r>
            </a:p>
          </p:txBody>
        </p:sp>
        <p:sp>
          <p:nvSpPr>
            <p:cNvPr id="54" name="文本框 32">
              <a:extLst>
                <a:ext uri="{FF2B5EF4-FFF2-40B4-BE49-F238E27FC236}">
                  <a16:creationId xmlns:a16="http://schemas.microsoft.com/office/drawing/2014/main" id="{66CAD1B6-8CA2-4CA6-86D2-5BD8E8348C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41635">
              <a:off x="6989697" y="4051837"/>
              <a:ext cx="100506" cy="532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1600" b="1" baseline="30000">
                  <a:effectLst>
                    <a:glow rad="101600">
                      <a:schemeClr val="bg1">
                        <a:alpha val="4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200" dirty="0"/>
                <a:t>恒嘉路</a:t>
              </a:r>
            </a:p>
          </p:txBody>
        </p:sp>
        <p:sp>
          <p:nvSpPr>
            <p:cNvPr id="55" name="矩形 33">
              <a:extLst>
                <a:ext uri="{FF2B5EF4-FFF2-40B4-BE49-F238E27FC236}">
                  <a16:creationId xmlns:a16="http://schemas.microsoft.com/office/drawing/2014/main" id="{30896F49-03D1-4D7D-B80F-444F12407D8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826365">
              <a:off x="7717681" y="3772516"/>
              <a:ext cx="593432" cy="248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b="1" baseline="30000" dirty="0">
                  <a:effectLst>
                    <a:glow rad="101600">
                      <a:schemeClr val="bg1">
                        <a:alpha val="4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尧红路</a:t>
              </a:r>
            </a:p>
          </p:txBody>
        </p:sp>
        <p:sp>
          <p:nvSpPr>
            <p:cNvPr id="56" name="文本框 34">
              <a:extLst>
                <a:ext uri="{FF2B5EF4-FFF2-40B4-BE49-F238E27FC236}">
                  <a16:creationId xmlns:a16="http://schemas.microsoft.com/office/drawing/2014/main" id="{5C30995C-C7DA-4E1E-85C8-C114BFE978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944621">
              <a:off x="7398510" y="3361107"/>
              <a:ext cx="593432" cy="248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1600" b="1" baseline="30000">
                  <a:effectLst>
                    <a:glow rad="101600">
                      <a:schemeClr val="bg1">
                        <a:alpha val="4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200" dirty="0"/>
                <a:t>墨香</a:t>
              </a:r>
              <a:r>
                <a:rPr lang="zh-CN" altLang="zh-CN" sz="1200" dirty="0"/>
                <a:t>路</a:t>
              </a:r>
              <a:endParaRPr lang="zh-CN" altLang="en-US" sz="1200" dirty="0"/>
            </a:p>
          </p:txBody>
        </p:sp>
        <p:sp>
          <p:nvSpPr>
            <p:cNvPr id="57" name="文本框 35">
              <a:extLst>
                <a:ext uri="{FF2B5EF4-FFF2-40B4-BE49-F238E27FC236}">
                  <a16:creationId xmlns:a16="http://schemas.microsoft.com/office/drawing/2014/main" id="{77542C99-7663-4C94-877F-7AFD84E666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310719">
              <a:off x="7697800" y="2990440"/>
              <a:ext cx="755103" cy="248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1600" b="1" baseline="30000">
                  <a:effectLst>
                    <a:glow rad="101600">
                      <a:schemeClr val="bg1">
                        <a:alpha val="4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200" dirty="0"/>
                <a:t>兴贤路</a:t>
              </a:r>
            </a:p>
          </p:txBody>
        </p:sp>
        <p:sp>
          <p:nvSpPr>
            <p:cNvPr id="58" name="文本框 36">
              <a:extLst>
                <a:ext uri="{FF2B5EF4-FFF2-40B4-BE49-F238E27FC236}">
                  <a16:creationId xmlns:a16="http://schemas.microsoft.com/office/drawing/2014/main" id="{2C2E9E50-CDE2-48A4-A5B3-22F85AE17F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89414" y="4114306"/>
              <a:ext cx="568060" cy="248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b="1" baseline="30000" dirty="0">
                  <a:effectLst>
                    <a:glow rad="101600">
                      <a:schemeClr val="bg1">
                        <a:alpha val="4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科创路</a:t>
              </a:r>
            </a:p>
          </p:txBody>
        </p:sp>
        <p:sp>
          <p:nvSpPr>
            <p:cNvPr id="59" name="文本框 37">
              <a:extLst>
                <a:ext uri="{FF2B5EF4-FFF2-40B4-BE49-F238E27FC236}">
                  <a16:creationId xmlns:a16="http://schemas.microsoft.com/office/drawing/2014/main" id="{847438F7-43C5-45A7-B808-32901B79F2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9395" y="4368656"/>
              <a:ext cx="164881" cy="532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b="1" baseline="30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中央路   </a:t>
              </a:r>
              <a:endParaRPr lang="en-US" altLang="zh-CN" sz="1200" b="1" baseline="30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文本框 39">
              <a:extLst>
                <a:ext uri="{FF2B5EF4-FFF2-40B4-BE49-F238E27FC236}">
                  <a16:creationId xmlns:a16="http://schemas.microsoft.com/office/drawing/2014/main" id="{298B7124-A874-4EA1-9B13-82B3D9D824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56314">
              <a:off x="5965771" y="7238388"/>
              <a:ext cx="965488" cy="248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1200" b="1" baseline="30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中山东路</a:t>
              </a:r>
            </a:p>
          </p:txBody>
        </p:sp>
        <p:cxnSp>
          <p:nvCxnSpPr>
            <p:cNvPr id="61" name="直接箭头连接符 60">
              <a:extLst>
                <a:ext uri="{FF2B5EF4-FFF2-40B4-BE49-F238E27FC236}">
                  <a16:creationId xmlns:a16="http://schemas.microsoft.com/office/drawing/2014/main" id="{BD07707E-1187-4EB7-9259-D02C12EDEB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81397" y="3649020"/>
              <a:ext cx="2101725" cy="4479"/>
            </a:xfrm>
            <a:prstGeom prst="straightConnector1">
              <a:avLst/>
            </a:prstGeom>
            <a:ln w="12700">
              <a:head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直接箭头连接符 61">
              <a:extLst>
                <a:ext uri="{FF2B5EF4-FFF2-40B4-BE49-F238E27FC236}">
                  <a16:creationId xmlns:a16="http://schemas.microsoft.com/office/drawing/2014/main" id="{5245C635-1A80-43A8-87AF-2D5AC350A9D3}"/>
                </a:ext>
              </a:extLst>
            </p:cNvPr>
            <p:cNvCxnSpPr>
              <a:cxnSpLocks/>
            </p:cNvCxnSpPr>
            <p:nvPr/>
          </p:nvCxnSpPr>
          <p:spPr>
            <a:xfrm>
              <a:off x="6786967" y="4491690"/>
              <a:ext cx="1995034" cy="0"/>
            </a:xfrm>
            <a:prstGeom prst="straightConnector1">
              <a:avLst/>
            </a:prstGeom>
            <a:ln w="12700">
              <a:head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矩形 22">
              <a:extLst>
                <a:ext uri="{FF2B5EF4-FFF2-40B4-BE49-F238E27FC236}">
                  <a16:creationId xmlns:a16="http://schemas.microsoft.com/office/drawing/2014/main" id="{89FF25FA-DE0A-4F95-9185-BA2FC5FE73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82079" y="1903057"/>
              <a:ext cx="2326772" cy="497052"/>
            </a:xfrm>
            <a:prstGeom prst="rect">
              <a:avLst/>
            </a:prstGeom>
            <a:solidFill>
              <a:srgbClr val="7030A0">
                <a:alpha val="34901"/>
              </a:srgbClr>
            </a:solidFill>
            <a:ln>
              <a:solidFill>
                <a:srgbClr val="7030A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南京市主城区（城中片区）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-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丁家庄、新尧隔离带仙鹤单元</a:t>
              </a:r>
            </a:p>
          </p:txBody>
        </p:sp>
        <p:cxnSp>
          <p:nvCxnSpPr>
            <p:cNvPr id="64" name="连接符: 肘形 63">
              <a:extLst>
                <a:ext uri="{FF2B5EF4-FFF2-40B4-BE49-F238E27FC236}">
                  <a16:creationId xmlns:a16="http://schemas.microsoft.com/office/drawing/2014/main" id="{D6C44C65-AA9C-496F-8441-5983E3A3EB88}"/>
                </a:ext>
              </a:extLst>
            </p:cNvPr>
            <p:cNvCxnSpPr>
              <a:cxnSpLocks/>
              <a:endCxn id="63" idx="2"/>
            </p:cNvCxnSpPr>
            <p:nvPr/>
          </p:nvCxnSpPr>
          <p:spPr>
            <a:xfrm rot="5400000" flipH="1" flipV="1">
              <a:off x="10274586" y="2611597"/>
              <a:ext cx="1082366" cy="659392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7030A0"/>
              </a:solidFill>
              <a:head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连接符: 肘形 64">
              <a:extLst>
                <a:ext uri="{FF2B5EF4-FFF2-40B4-BE49-F238E27FC236}">
                  <a16:creationId xmlns:a16="http://schemas.microsoft.com/office/drawing/2014/main" id="{B7DAFBFC-964C-4E17-BB12-F8B133C89468}"/>
                </a:ext>
              </a:extLst>
            </p:cNvPr>
            <p:cNvCxnSpPr>
              <a:cxnSpLocks/>
              <a:endCxn id="50" idx="2"/>
            </p:cNvCxnSpPr>
            <p:nvPr/>
          </p:nvCxnSpPr>
          <p:spPr>
            <a:xfrm rot="10800000">
              <a:off x="6164214" y="2400109"/>
              <a:ext cx="1055961" cy="1022385"/>
            </a:xfrm>
            <a:prstGeom prst="bentConnector2">
              <a:avLst/>
            </a:prstGeom>
            <a:ln w="12700">
              <a:solidFill>
                <a:srgbClr val="FF0000"/>
              </a:solidFill>
              <a:head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6" name="文本框 37">
              <a:extLst>
                <a:ext uri="{FF2B5EF4-FFF2-40B4-BE49-F238E27FC236}">
                  <a16:creationId xmlns:a16="http://schemas.microsoft.com/office/drawing/2014/main" id="{BE88D88B-7467-4B12-9AB9-B917BACF29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9395" y="6286822"/>
              <a:ext cx="164881" cy="532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b="1" baseline="30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中山路</a:t>
              </a:r>
            </a:p>
          </p:txBody>
        </p:sp>
      </p:grp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-32788" y="242435"/>
            <a:ext cx="22098000" cy="58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695" tIns="48344" rIns="96695" bIns="48344"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CN" sz="2500" b="1" dirty="0"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500" b="1" dirty="0">
                <a:latin typeface="黑体" panose="02010609060101010101" pitchFamily="2" charset="-122"/>
                <a:ea typeface="黑体" panose="02010609060101010101" pitchFamily="2" charset="-122"/>
              </a:rPr>
              <a:t>南京市主城区（城中片区）</a:t>
            </a:r>
            <a:r>
              <a:rPr lang="en-US" altLang="zh-CN" sz="2500" b="1" dirty="0">
                <a:latin typeface="黑体" panose="02010609060101010101" pitchFamily="2" charset="-122"/>
                <a:ea typeface="黑体" panose="02010609060101010101" pitchFamily="2" charset="-122"/>
              </a:rPr>
              <a:t>—</a:t>
            </a:r>
            <a:r>
              <a:rPr lang="zh-CN" altLang="en-US" sz="2500" b="1" dirty="0">
                <a:latin typeface="黑体" panose="02010609060101010101" pitchFamily="2" charset="-122"/>
                <a:ea typeface="黑体" panose="02010609060101010101" pitchFamily="2" charset="-122"/>
              </a:rPr>
              <a:t>丁家庄、新尧隔离带、仙鹤单元控制性详细规划丁家庄</a:t>
            </a:r>
            <a:r>
              <a:rPr lang="en-US" altLang="zh-CN" sz="2500" b="1" dirty="0">
                <a:latin typeface="黑体" panose="02010609060101010101" pitchFamily="2" charset="-122"/>
                <a:ea typeface="黑体" panose="02010609060101010101" pitchFamily="2" charset="-122"/>
              </a:rPr>
              <a:t>NJZCb050-04</a:t>
            </a:r>
            <a:r>
              <a:rPr lang="zh-CN" altLang="en-US" sz="2500" b="1" dirty="0">
                <a:latin typeface="黑体" panose="02010609060101010101" pitchFamily="2" charset="-122"/>
                <a:ea typeface="黑体" panose="02010609060101010101" pitchFamily="2" charset="-122"/>
              </a:rPr>
              <a:t>单元图则调整研究（红山路消防站项目）</a:t>
            </a:r>
            <a:r>
              <a:rPr lang="en-US" altLang="zh-CN" sz="2500" b="1" dirty="0"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endParaRPr lang="zh-CN" altLang="en-US" sz="25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3" name="直接连接符 34"/>
          <p:cNvCxnSpPr>
            <a:cxnSpLocks noChangeShapeType="1"/>
          </p:cNvCxnSpPr>
          <p:nvPr/>
        </p:nvCxnSpPr>
        <p:spPr bwMode="auto">
          <a:xfrm>
            <a:off x="32788" y="844550"/>
            <a:ext cx="22098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" name="直接连接符 40"/>
          <p:cNvCxnSpPr>
            <a:cxnSpLocks noChangeShapeType="1"/>
          </p:cNvCxnSpPr>
          <p:nvPr/>
        </p:nvCxnSpPr>
        <p:spPr bwMode="auto">
          <a:xfrm>
            <a:off x="0" y="10895013"/>
            <a:ext cx="22098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31" name="表格 30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22791442"/>
              </p:ext>
            </p:extLst>
          </p:nvPr>
        </p:nvGraphicFramePr>
        <p:xfrm>
          <a:off x="19028266" y="9056594"/>
          <a:ext cx="2719993" cy="136445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9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0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43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600" b="0" kern="1200" noProof="0" dirty="0">
                          <a:solidFill>
                            <a:schemeClr val="tx1"/>
                          </a:solidFill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+mn-cs"/>
                        </a:rPr>
                        <a:t>批准单位</a:t>
                      </a:r>
                    </a:p>
                  </a:txBody>
                  <a:tcPr marL="71493" marR="71493" marT="35758" marB="35758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800" b="0" kern="1200" dirty="0">
                          <a:solidFill>
                            <a:schemeClr val="tx1"/>
                          </a:solidFill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+mn-cs"/>
                        </a:rPr>
                        <a:t>南京市人民政府</a:t>
                      </a:r>
                    </a:p>
                  </a:txBody>
                  <a:tcPr marL="71493" marR="71493" marT="35758" marB="35758" anchor="ctr" anchorCtr="1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3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600" b="0" kern="1200" noProof="0" dirty="0">
                          <a:solidFill>
                            <a:schemeClr val="tx1"/>
                          </a:solidFill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+mn-cs"/>
                        </a:rPr>
                        <a:t>批准文号</a:t>
                      </a:r>
                    </a:p>
                  </a:txBody>
                  <a:tcPr marL="71493" marR="71493" marT="35758" marB="35758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defRPr/>
                      </a:pPr>
                      <a:r>
                        <a:rPr kumimoji="1" lang="zh-CN" altLang="en-US" sz="800" b="0" kern="1200" dirty="0">
                          <a:solidFill>
                            <a:schemeClr val="tx1"/>
                          </a:solidFill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+mn-cs"/>
                        </a:rPr>
                        <a:t>宁政复〔 202</a:t>
                      </a:r>
                      <a:r>
                        <a:rPr kumimoji="1" lang="en-US" altLang="zh-CN" sz="800" b="0" kern="1200" dirty="0">
                          <a:solidFill>
                            <a:schemeClr val="tx1"/>
                          </a:solidFill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+mn-cs"/>
                        </a:rPr>
                        <a:t>1</a:t>
                      </a:r>
                      <a:r>
                        <a:rPr kumimoji="1" lang="zh-CN" altLang="en-US" sz="800" b="0" kern="1200" dirty="0">
                          <a:solidFill>
                            <a:schemeClr val="tx1"/>
                          </a:solidFill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+mn-cs"/>
                        </a:rPr>
                        <a:t> 〕 </a:t>
                      </a:r>
                      <a:r>
                        <a:rPr kumimoji="1" lang="en-US" altLang="zh-CN" sz="800" b="0" kern="1200" dirty="0">
                          <a:solidFill>
                            <a:schemeClr val="tx1"/>
                          </a:solidFill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+mn-cs"/>
                        </a:rPr>
                        <a:t>45</a:t>
                      </a:r>
                      <a:r>
                        <a:rPr kumimoji="1" lang="zh-CN" altLang="en-US" sz="800" b="0" kern="1200" dirty="0">
                          <a:solidFill>
                            <a:schemeClr val="tx1"/>
                          </a:solidFill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+mn-cs"/>
                        </a:rPr>
                        <a:t>号</a:t>
                      </a:r>
                    </a:p>
                  </a:txBody>
                  <a:tcPr marL="71493" marR="71493" marT="35758" marB="35758" anchor="ctr" anchorCtr="1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192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600" b="0" kern="1200" noProof="0" dirty="0">
                          <a:solidFill>
                            <a:schemeClr val="tx1"/>
                          </a:solidFill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+mn-cs"/>
                        </a:rPr>
                        <a:t>动</a:t>
                      </a:r>
                      <a:endParaRPr kumimoji="1" lang="en-US" altLang="zh-CN" sz="600" b="0" kern="1200" noProof="0" dirty="0">
                        <a:solidFill>
                          <a:schemeClr val="tx1"/>
                        </a:solidFill>
                        <a:latin typeface="华文细黑" panose="02010600040101010101" pitchFamily="2" charset="-122"/>
                        <a:ea typeface="华文细黑" panose="02010600040101010101" pitchFamily="2" charset="-122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600" b="0" kern="1200" noProof="0" dirty="0">
                          <a:solidFill>
                            <a:schemeClr val="tx1"/>
                          </a:solidFill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+mn-cs"/>
                        </a:rPr>
                        <a:t>态</a:t>
                      </a:r>
                      <a:endParaRPr kumimoji="1" lang="en-US" altLang="zh-CN" sz="600" b="0" kern="1200" noProof="0" dirty="0">
                        <a:solidFill>
                          <a:schemeClr val="tx1"/>
                        </a:solidFill>
                        <a:latin typeface="华文细黑" panose="02010600040101010101" pitchFamily="2" charset="-122"/>
                        <a:ea typeface="华文细黑" panose="02010600040101010101" pitchFamily="2" charset="-122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600" b="0" kern="1200" noProof="0" dirty="0">
                          <a:solidFill>
                            <a:schemeClr val="tx1"/>
                          </a:solidFill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+mn-cs"/>
                        </a:rPr>
                        <a:t>更</a:t>
                      </a:r>
                      <a:endParaRPr kumimoji="1" lang="en-US" altLang="zh-CN" sz="600" b="0" kern="1200" noProof="0" dirty="0">
                        <a:solidFill>
                          <a:schemeClr val="tx1"/>
                        </a:solidFill>
                        <a:latin typeface="华文细黑" panose="02010600040101010101" pitchFamily="2" charset="-122"/>
                        <a:ea typeface="华文细黑" panose="02010600040101010101" pitchFamily="2" charset="-122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600" b="0" kern="1200" noProof="0" dirty="0">
                          <a:solidFill>
                            <a:schemeClr val="tx1"/>
                          </a:solidFill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+mn-cs"/>
                        </a:rPr>
                        <a:t>新</a:t>
                      </a:r>
                      <a:endParaRPr kumimoji="1" lang="en-US" altLang="zh-CN" sz="600" b="0" kern="1200" noProof="0" dirty="0">
                        <a:solidFill>
                          <a:schemeClr val="tx1"/>
                        </a:solidFill>
                        <a:latin typeface="华文细黑" panose="02010600040101010101" pitchFamily="2" charset="-122"/>
                        <a:ea typeface="华文细黑" panose="02010600040101010101" pitchFamily="2" charset="-122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600" b="0" kern="1200" noProof="0" dirty="0">
                          <a:solidFill>
                            <a:schemeClr val="tx1"/>
                          </a:solidFill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+mn-cs"/>
                        </a:rPr>
                        <a:t>信</a:t>
                      </a:r>
                      <a:endParaRPr kumimoji="1" lang="en-US" altLang="zh-CN" sz="600" b="0" kern="1200" noProof="0" dirty="0">
                        <a:solidFill>
                          <a:schemeClr val="tx1"/>
                        </a:solidFill>
                        <a:latin typeface="华文细黑" panose="02010600040101010101" pitchFamily="2" charset="-122"/>
                        <a:ea typeface="华文细黑" panose="02010600040101010101" pitchFamily="2" charset="-122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600" b="0" kern="1200" noProof="0" dirty="0">
                          <a:solidFill>
                            <a:schemeClr val="tx1"/>
                          </a:solidFill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+mn-cs"/>
                        </a:rPr>
                        <a:t>息</a:t>
                      </a:r>
                      <a:endParaRPr kumimoji="1" lang="en-US" altLang="zh-CN" sz="600" b="0" kern="1200" noProof="0" dirty="0">
                        <a:solidFill>
                          <a:schemeClr val="tx1"/>
                        </a:solidFill>
                        <a:latin typeface="华文细黑" panose="02010600040101010101" pitchFamily="2" charset="-122"/>
                        <a:ea typeface="华文细黑" panose="02010600040101010101" pitchFamily="2" charset="-122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600" b="0" kern="1200" noProof="0" dirty="0">
                          <a:solidFill>
                            <a:schemeClr val="tx1"/>
                          </a:solidFill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+mn-cs"/>
                        </a:rPr>
                        <a:t>栏</a:t>
                      </a:r>
                    </a:p>
                  </a:txBody>
                  <a:tcPr marL="71493" marR="71493" marT="35758" marB="35758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10000"/>
                      </a:pPr>
                      <a:endParaRPr kumimoji="1" lang="zh-CN" altLang="en-US" sz="600" b="0" kern="1200" dirty="0">
                        <a:solidFill>
                          <a:schemeClr val="tx1"/>
                        </a:solidFill>
                        <a:latin typeface="华文细黑" panose="02010600040101010101" pitchFamily="2" charset="-122"/>
                        <a:ea typeface="华文细黑" panose="02010600040101010101" pitchFamily="2" charset="-122"/>
                        <a:cs typeface="+mn-cs"/>
                      </a:endParaRPr>
                    </a:p>
                  </a:txBody>
                  <a:tcPr marL="71493" marR="71493" marT="35758" marB="35758" anchor="ctr" anchorCtr="1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12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400" b="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1493" marR="71493" marT="35758" marB="35758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45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400" b="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1493" marR="71493" marT="35758" marB="35758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0" name="Rectangle 81">
            <a:extLst>
              <a:ext uri="{FF2B5EF4-FFF2-40B4-BE49-F238E27FC236}">
                <a16:creationId xmlns:a16="http://schemas.microsoft.com/office/drawing/2014/main" id="{730F6D35-F1FC-4EDE-B08E-62B2F8A6B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5460" y="9774758"/>
            <a:ext cx="1738190" cy="405484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 lIns="96762" tIns="48381" rIns="96762" bIns="48381">
            <a:spAutoFit/>
          </a:bodyPr>
          <a:lstStyle/>
          <a:p>
            <a:pPr algn="r"/>
            <a:r>
              <a:rPr lang="zh-CN" altLang="en-US" sz="1000" dirty="0">
                <a:latin typeface="华文细黑" pitchFamily="2" charset="-122"/>
                <a:ea typeface="华文细黑" pitchFamily="2" charset="-122"/>
              </a:rPr>
              <a:t>拟修改图则位置示意图</a:t>
            </a:r>
          </a:p>
          <a:p>
            <a:pPr algn="r"/>
            <a:endParaRPr lang="zh-CN" altLang="en-US" sz="1000" dirty="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32" name="Rectangle 122">
            <a:extLst>
              <a:ext uri="{FF2B5EF4-FFF2-40B4-BE49-F238E27FC236}">
                <a16:creationId xmlns:a16="http://schemas.microsoft.com/office/drawing/2014/main" id="{B1CD82AA-793C-4706-B160-3C87525A8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902" y="1780084"/>
            <a:ext cx="6507278" cy="17164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6762" tIns="48381" rIns="96762" bIns="48381">
            <a:spAutoFit/>
          </a:bodyPr>
          <a:lstStyle/>
          <a:p>
            <a:pPr indent="360045" eaLnBrk="1" latinLnBrk="0" hangingPunct="1">
              <a:lnSpc>
                <a:spcPct val="150000"/>
              </a:lnSpc>
            </a:pPr>
            <a:r>
              <a:rPr lang="zh-CN" altLang="en-US" sz="1200" dirty="0">
                <a:latin typeface="+mn-ea"/>
                <a:ea typeface="+mn-ea"/>
                <a:sym typeface="宋体" panose="02010600030101010101" pitchFamily="2" charset="-122"/>
              </a:rPr>
              <a:t>修改范围涉及两个图则单元，分别位于黑墨营（</a:t>
            </a:r>
            <a:r>
              <a:rPr lang="en-US" altLang="zh-CN" sz="1200" dirty="0">
                <a:latin typeface="+mn-ea"/>
                <a:ea typeface="+mn-ea"/>
                <a:sym typeface="宋体" panose="02010600030101010101" pitchFamily="2" charset="-122"/>
              </a:rPr>
              <a:t>MCb040</a:t>
            </a:r>
            <a:r>
              <a:rPr lang="zh-CN" altLang="en-US" sz="1200" dirty="0">
                <a:latin typeface="+mn-ea"/>
                <a:ea typeface="+mn-ea"/>
                <a:sym typeface="宋体" panose="02010600030101010101" pitchFamily="2" charset="-122"/>
              </a:rPr>
              <a:t>）和主城区（城中片区）丁家庄</a:t>
            </a:r>
            <a:r>
              <a:rPr lang="en-US" altLang="zh-CN" sz="1200" dirty="0">
                <a:latin typeface="+mn-ea"/>
                <a:ea typeface="+mn-ea"/>
                <a:sym typeface="宋体" panose="02010600030101010101" pitchFamily="2" charset="-122"/>
              </a:rPr>
              <a:t>(NJZCb050) </a:t>
            </a:r>
            <a:r>
              <a:rPr lang="zh-CN" altLang="en-US" sz="1200" dirty="0">
                <a:latin typeface="+mn-ea"/>
                <a:ea typeface="+mn-ea"/>
                <a:sym typeface="宋体" panose="02010600030101010101" pitchFamily="2" charset="-122"/>
              </a:rPr>
              <a:t>两个编制单元。</a:t>
            </a:r>
          </a:p>
          <a:p>
            <a:pPr indent="360045" eaLnBrk="1" latinLnBrk="0" hangingPunct="1">
              <a:lnSpc>
                <a:spcPct val="150000"/>
              </a:lnSpc>
            </a:pPr>
            <a:r>
              <a:rPr lang="en-US" altLang="zh-CN" sz="1200" dirty="0">
                <a:latin typeface="+mn-ea"/>
                <a:ea typeface="+mn-ea"/>
                <a:sym typeface="宋体" panose="02010600030101010101" pitchFamily="2" charset="-122"/>
              </a:rPr>
              <a:t>MCb040-28</a:t>
            </a:r>
            <a:r>
              <a:rPr lang="zh-CN" altLang="en-US" sz="1200" dirty="0">
                <a:latin typeface="+mn-ea"/>
                <a:ea typeface="+mn-ea"/>
                <a:sym typeface="宋体" panose="02010600030101010101" pitchFamily="2" charset="-122"/>
              </a:rPr>
              <a:t>单元图则（原消防站所在单元）位于玄武区北部，北至科创路，南至玄武大道，西至红山路，东至恒嘉路，总面积</a:t>
            </a:r>
            <a:r>
              <a:rPr lang="en-US" altLang="zh-CN" sz="1200" dirty="0">
                <a:latin typeface="+mn-ea"/>
                <a:ea typeface="+mn-ea"/>
                <a:sym typeface="宋体" panose="02010600030101010101" pitchFamily="2" charset="-122"/>
              </a:rPr>
              <a:t>42.05 </a:t>
            </a:r>
            <a:r>
              <a:rPr lang="zh-CN" altLang="en-US" sz="1200" dirty="0">
                <a:latin typeface="+mn-ea"/>
                <a:ea typeface="+mn-ea"/>
                <a:sym typeface="宋体" panose="02010600030101010101" pitchFamily="2" charset="-122"/>
              </a:rPr>
              <a:t>公顷。原消防站占地</a:t>
            </a:r>
            <a:r>
              <a:rPr lang="en-US" altLang="zh-CN" sz="1200" dirty="0">
                <a:latin typeface="+mn-ea"/>
                <a:ea typeface="+mn-ea"/>
                <a:sym typeface="宋体" panose="02010600030101010101" pitchFamily="2" charset="-122"/>
              </a:rPr>
              <a:t>0.68</a:t>
            </a:r>
            <a:r>
              <a:rPr lang="zh-CN" altLang="en-US" sz="1200" dirty="0">
                <a:latin typeface="+mn-ea"/>
                <a:ea typeface="+mn-ea"/>
                <a:sym typeface="宋体" panose="02010600030101010101" pitchFamily="2" charset="-122"/>
              </a:rPr>
              <a:t>公顷。</a:t>
            </a:r>
          </a:p>
          <a:p>
            <a:pPr indent="360045" eaLnBrk="1" latinLnBrk="0" hangingPunct="1">
              <a:lnSpc>
                <a:spcPct val="150000"/>
              </a:lnSpc>
            </a:pPr>
            <a:r>
              <a:rPr lang="en-US" altLang="zh-CN" sz="1200" dirty="0">
                <a:latin typeface="+mn-ea"/>
                <a:ea typeface="+mn-ea"/>
                <a:sym typeface="宋体" panose="02010600030101010101" pitchFamily="2" charset="-122"/>
              </a:rPr>
              <a:t>NJZCb050-04</a:t>
            </a:r>
            <a:r>
              <a:rPr lang="zh-CN" altLang="en-US" sz="1200" dirty="0">
                <a:latin typeface="+mn-ea"/>
                <a:ea typeface="+mn-ea"/>
                <a:sym typeface="宋体" panose="02010600030101010101" pitchFamily="2" charset="-122"/>
              </a:rPr>
              <a:t>单元图则（拟调整消防站单元）位于玄武区与栖霞区交界处，东至</a:t>
            </a:r>
            <a:r>
              <a:rPr lang="zh-CN" altLang="en-US" sz="1200">
                <a:latin typeface="+mn-ea"/>
                <a:ea typeface="+mn-ea"/>
                <a:sym typeface="宋体" panose="02010600030101010101" pitchFamily="2" charset="-122"/>
              </a:rPr>
              <a:t>迎贤路，北</a:t>
            </a:r>
            <a:r>
              <a:rPr lang="zh-CN" altLang="en-US" sz="1200" dirty="0">
                <a:latin typeface="+mn-ea"/>
                <a:ea typeface="+mn-ea"/>
                <a:sym typeface="宋体" panose="02010600030101010101" pitchFamily="2" charset="-122"/>
              </a:rPr>
              <a:t>至兴贤路，南至尧红路，西至墨香路，总面积</a:t>
            </a:r>
            <a:r>
              <a:rPr lang="en-US" altLang="zh-CN" sz="1200" dirty="0">
                <a:latin typeface="+mn-ea"/>
                <a:ea typeface="+mn-ea"/>
                <a:sym typeface="宋体" panose="02010600030101010101" pitchFamily="2" charset="-122"/>
              </a:rPr>
              <a:t>65.93 </a:t>
            </a:r>
            <a:r>
              <a:rPr lang="zh-CN" altLang="en-US" sz="1200" dirty="0">
                <a:latin typeface="+mn-ea"/>
                <a:ea typeface="+mn-ea"/>
                <a:sym typeface="宋体" panose="02010600030101010101" pitchFamily="2" charset="-122"/>
              </a:rPr>
              <a:t>公顷。</a:t>
            </a:r>
          </a:p>
        </p:txBody>
      </p:sp>
      <p:sp>
        <p:nvSpPr>
          <p:cNvPr id="33" name="Rectangle 77">
            <a:extLst>
              <a:ext uri="{FF2B5EF4-FFF2-40B4-BE49-F238E27FC236}">
                <a16:creationId xmlns:a16="http://schemas.microsoft.com/office/drawing/2014/main" id="{032DD566-DBBC-487D-8AE1-C6159CA62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840" y="1204020"/>
            <a:ext cx="4135437" cy="40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sz="1600" b="1" dirty="0">
                <a:latin typeface="黑体" panose="02010609060101010101" pitchFamily="2" charset="-122"/>
                <a:ea typeface="黑体" panose="02010609060101010101" pitchFamily="2" charset="-122"/>
              </a:rPr>
              <a:t>项目区位</a:t>
            </a: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825BCE0B-E6BB-4B17-BF82-0862FE44C61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4" t="13301" r="47108" b="29097"/>
          <a:stretch/>
        </p:blipFill>
        <p:spPr>
          <a:xfrm>
            <a:off x="18442342" y="4042407"/>
            <a:ext cx="3161213" cy="3967987"/>
          </a:xfrm>
          <a:prstGeom prst="rect">
            <a:avLst/>
          </a:prstGeom>
        </p:spPr>
      </p:pic>
      <p:sp>
        <p:nvSpPr>
          <p:cNvPr id="36" name="Rectangle 122">
            <a:extLst>
              <a:ext uri="{FF2B5EF4-FFF2-40B4-BE49-F238E27FC236}">
                <a16:creationId xmlns:a16="http://schemas.microsoft.com/office/drawing/2014/main" id="{030BA9D2-8922-40A4-A57E-3CB0FDCF0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6889" y="1780084"/>
            <a:ext cx="14051207" cy="17164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6762" tIns="48381" rIns="96762" bIns="48381">
            <a:spAutoFit/>
          </a:bodyPr>
          <a:lstStyle/>
          <a:p>
            <a:pPr indent="71755" eaLnBrk="1" hangingPunct="1">
              <a:lnSpc>
                <a:spcPct val="150000"/>
              </a:lnSpc>
              <a:defRPr/>
            </a:pPr>
            <a:r>
              <a:rPr lang="zh-CN" altLang="en-US" sz="1200" dirty="0">
                <a:latin typeface="+mn-ea"/>
                <a:ea typeface="+mn-ea"/>
              </a:rPr>
              <a:t>　　拟调整消防站用地</a:t>
            </a:r>
            <a:r>
              <a:rPr lang="en-US" altLang="zh-CN" sz="1200" dirty="0">
                <a:latin typeface="+mn-ea"/>
                <a:ea typeface="+mn-ea"/>
              </a:rPr>
              <a:t>NJZCb050-04-22</a:t>
            </a:r>
            <a:r>
              <a:rPr lang="zh-CN" altLang="en-US" sz="1200" dirty="0">
                <a:latin typeface="+mn-ea"/>
                <a:ea typeface="+mn-ea"/>
              </a:rPr>
              <a:t>地块（</a:t>
            </a:r>
            <a:r>
              <a:rPr lang="en-US" altLang="zh-CN" sz="1200" dirty="0">
                <a:latin typeface="+mn-ea"/>
                <a:ea typeface="+mn-ea"/>
              </a:rPr>
              <a:t>B1</a:t>
            </a:r>
            <a:r>
              <a:rPr lang="zh-CN" altLang="en-US" sz="1200" dirty="0">
                <a:latin typeface="+mn-ea"/>
                <a:ea typeface="+mn-ea"/>
              </a:rPr>
              <a:t>商业用地）划分为三个地块，东侧地块采用原编号为</a:t>
            </a:r>
            <a:r>
              <a:rPr lang="en-US" altLang="zh-CN" sz="1200" dirty="0">
                <a:latin typeface="+mn-ea"/>
                <a:ea typeface="+mn-ea"/>
              </a:rPr>
              <a:t>04-22</a:t>
            </a:r>
            <a:r>
              <a:rPr lang="zh-CN" altLang="en-US" sz="1200" dirty="0">
                <a:latin typeface="+mn-ea"/>
                <a:ea typeface="+mn-ea"/>
              </a:rPr>
              <a:t>，西侧地块采用新增编号为</a:t>
            </a:r>
            <a:r>
              <a:rPr lang="en-US" altLang="zh-CN" sz="1200" dirty="0">
                <a:latin typeface="+mn-ea"/>
                <a:ea typeface="+mn-ea"/>
              </a:rPr>
              <a:t>04-26</a:t>
            </a:r>
            <a:r>
              <a:rPr lang="zh-CN" altLang="en-US" sz="1200" dirty="0">
                <a:latin typeface="+mn-ea"/>
                <a:ea typeface="+mn-ea"/>
              </a:rPr>
              <a:t>，南侧地块采用新增编号为</a:t>
            </a:r>
            <a:r>
              <a:rPr lang="en-US" altLang="zh-CN" sz="1200" dirty="0">
                <a:latin typeface="+mn-ea"/>
                <a:ea typeface="+mn-ea"/>
              </a:rPr>
              <a:t>04-27</a:t>
            </a:r>
            <a:r>
              <a:rPr lang="zh-CN" altLang="en-US" sz="1200" dirty="0">
                <a:latin typeface="+mn-ea"/>
                <a:ea typeface="+mn-ea"/>
              </a:rPr>
              <a:t>。</a:t>
            </a:r>
          </a:p>
          <a:p>
            <a:pPr indent="71755" eaLnBrk="1" hangingPunct="1">
              <a:lnSpc>
                <a:spcPct val="150000"/>
              </a:lnSpc>
              <a:defRPr/>
            </a:pPr>
            <a:r>
              <a:rPr lang="zh-CN" altLang="en-US" sz="1200" dirty="0">
                <a:latin typeface="+mn-ea"/>
                <a:ea typeface="+mn-ea"/>
              </a:rPr>
              <a:t>    地块</a:t>
            </a:r>
            <a:r>
              <a:rPr lang="en-US" altLang="zh-CN" sz="1200" dirty="0">
                <a:latin typeface="+mn-ea"/>
                <a:ea typeface="+mn-ea"/>
              </a:rPr>
              <a:t>NJZCb050-04-22</a:t>
            </a:r>
            <a:r>
              <a:rPr lang="zh-CN" altLang="en-US" sz="1200" dirty="0">
                <a:latin typeface="+mn-ea"/>
                <a:ea typeface="+mn-ea"/>
              </a:rPr>
              <a:t>地块：</a:t>
            </a:r>
            <a:r>
              <a:rPr lang="en-US" altLang="zh-CN" sz="1200" dirty="0">
                <a:latin typeface="+mn-ea"/>
                <a:ea typeface="+mn-ea"/>
              </a:rPr>
              <a:t>B1</a:t>
            </a:r>
            <a:r>
              <a:rPr lang="zh-CN" altLang="en-US" sz="1200" dirty="0">
                <a:latin typeface="+mn-ea"/>
                <a:ea typeface="+mn-ea"/>
              </a:rPr>
              <a:t>商业用地；用地面积由</a:t>
            </a:r>
            <a:r>
              <a:rPr lang="en-US" altLang="zh-CN" sz="1200" dirty="0">
                <a:latin typeface="+mn-ea"/>
                <a:ea typeface="+mn-ea"/>
              </a:rPr>
              <a:t>1.89</a:t>
            </a:r>
            <a:r>
              <a:rPr lang="zh-CN" altLang="en-US" sz="1200" dirty="0">
                <a:latin typeface="+mn-ea"/>
                <a:ea typeface="+mn-ea"/>
              </a:rPr>
              <a:t>公顷调整为</a:t>
            </a:r>
            <a:r>
              <a:rPr lang="en-US" altLang="zh-CN" sz="1200" dirty="0">
                <a:latin typeface="+mn-ea"/>
                <a:ea typeface="+mn-ea"/>
              </a:rPr>
              <a:t>1.13</a:t>
            </a:r>
            <a:r>
              <a:rPr lang="zh-CN" altLang="en-US" sz="1200" dirty="0">
                <a:latin typeface="+mn-ea"/>
                <a:ea typeface="+mn-ea"/>
              </a:rPr>
              <a:t>公顷。容积率、建筑高度、建筑密度、绿地率不变。</a:t>
            </a:r>
          </a:p>
          <a:p>
            <a:pPr indent="71755" eaLnBrk="1" hangingPunct="1">
              <a:lnSpc>
                <a:spcPct val="150000"/>
              </a:lnSpc>
              <a:defRPr/>
            </a:pPr>
            <a:r>
              <a:rPr lang="zh-CN" altLang="en-US" sz="1200" dirty="0">
                <a:latin typeface="+mn-ea"/>
                <a:ea typeface="+mn-ea"/>
              </a:rPr>
              <a:t>    地块</a:t>
            </a:r>
            <a:r>
              <a:rPr lang="en-US" altLang="zh-CN" sz="1200" dirty="0">
                <a:latin typeface="+mn-ea"/>
                <a:ea typeface="+mn-ea"/>
              </a:rPr>
              <a:t>NJZCb050-04-26</a:t>
            </a:r>
            <a:r>
              <a:rPr lang="zh-CN" altLang="en-US" sz="1200" dirty="0">
                <a:latin typeface="+mn-ea"/>
                <a:ea typeface="+mn-ea"/>
              </a:rPr>
              <a:t>地块：新增</a:t>
            </a:r>
            <a:r>
              <a:rPr lang="en-US" altLang="zh-CN" sz="1200" dirty="0">
                <a:latin typeface="+mn-ea"/>
                <a:ea typeface="+mn-ea"/>
              </a:rPr>
              <a:t>U31</a:t>
            </a:r>
            <a:r>
              <a:rPr lang="zh-CN" altLang="en-US" sz="1200" dirty="0">
                <a:latin typeface="+mn-ea"/>
                <a:ea typeface="+mn-ea"/>
              </a:rPr>
              <a:t>消防用地；用地面积</a:t>
            </a:r>
            <a:r>
              <a:rPr lang="en-US" altLang="zh-CN" sz="1200" dirty="0">
                <a:latin typeface="+mn-ea"/>
                <a:ea typeface="+mn-ea"/>
              </a:rPr>
              <a:t>0.54</a:t>
            </a:r>
            <a:r>
              <a:rPr lang="zh-CN" altLang="en-US" sz="1200" dirty="0">
                <a:latin typeface="+mn-ea"/>
                <a:ea typeface="+mn-ea"/>
              </a:rPr>
              <a:t>公顷。容积率≤</a:t>
            </a:r>
            <a:r>
              <a:rPr lang="en-US" altLang="zh-CN" sz="1200" dirty="0">
                <a:latin typeface="+mn-ea"/>
                <a:ea typeface="+mn-ea"/>
              </a:rPr>
              <a:t>1.0</a:t>
            </a:r>
            <a:r>
              <a:rPr lang="zh-CN" altLang="en-US" sz="1200" dirty="0">
                <a:latin typeface="+mn-ea"/>
                <a:ea typeface="+mn-ea"/>
              </a:rPr>
              <a:t>；建筑高度≤</a:t>
            </a:r>
            <a:r>
              <a:rPr lang="en-US" altLang="zh-CN" sz="1200" dirty="0">
                <a:latin typeface="+mn-ea"/>
                <a:ea typeface="+mn-ea"/>
              </a:rPr>
              <a:t>24</a:t>
            </a:r>
            <a:r>
              <a:rPr lang="zh-CN" altLang="en-US" sz="1200" dirty="0">
                <a:latin typeface="+mn-ea"/>
                <a:ea typeface="+mn-ea"/>
              </a:rPr>
              <a:t>米，建筑密度≤</a:t>
            </a:r>
            <a:r>
              <a:rPr lang="en-US" altLang="zh-CN" sz="1200" dirty="0">
                <a:latin typeface="+mn-ea"/>
                <a:ea typeface="+mn-ea"/>
              </a:rPr>
              <a:t>35%</a:t>
            </a:r>
            <a:r>
              <a:rPr lang="zh-CN" altLang="en-US" sz="1200" dirty="0">
                <a:latin typeface="+mn-ea"/>
                <a:ea typeface="+mn-ea"/>
              </a:rPr>
              <a:t>，绿地率≥</a:t>
            </a:r>
            <a:r>
              <a:rPr lang="en-US" altLang="zh-CN" sz="1200" dirty="0">
                <a:latin typeface="+mn-ea"/>
                <a:ea typeface="+mn-ea"/>
              </a:rPr>
              <a:t>30%</a:t>
            </a:r>
            <a:r>
              <a:rPr lang="zh-CN" altLang="en-US" sz="1200" dirty="0">
                <a:latin typeface="+mn-ea"/>
                <a:ea typeface="+mn-ea"/>
              </a:rPr>
              <a:t>。</a:t>
            </a:r>
          </a:p>
          <a:p>
            <a:pPr indent="71755" eaLnBrk="1" hangingPunct="1">
              <a:lnSpc>
                <a:spcPct val="150000"/>
              </a:lnSpc>
              <a:defRPr/>
            </a:pPr>
            <a:r>
              <a:rPr lang="zh-CN" altLang="en-US" sz="1200" dirty="0">
                <a:latin typeface="+mn-ea"/>
                <a:ea typeface="+mn-ea"/>
              </a:rPr>
              <a:t>    地块</a:t>
            </a:r>
            <a:r>
              <a:rPr lang="en-US" altLang="zh-CN" sz="1200" dirty="0">
                <a:latin typeface="+mn-ea"/>
                <a:ea typeface="+mn-ea"/>
              </a:rPr>
              <a:t>NJZCb050-04-27</a:t>
            </a:r>
            <a:r>
              <a:rPr lang="zh-CN" altLang="en-US" sz="1200" dirty="0">
                <a:latin typeface="+mn-ea"/>
                <a:ea typeface="+mn-ea"/>
              </a:rPr>
              <a:t>地块：新增</a:t>
            </a:r>
            <a:r>
              <a:rPr lang="en-US" altLang="zh-CN" sz="1200" dirty="0">
                <a:latin typeface="+mn-ea"/>
                <a:ea typeface="+mn-ea"/>
              </a:rPr>
              <a:t>G1c</a:t>
            </a:r>
            <a:r>
              <a:rPr lang="zh-CN" altLang="en-US" sz="1200" dirty="0">
                <a:latin typeface="+mn-ea"/>
                <a:ea typeface="+mn-ea"/>
              </a:rPr>
              <a:t>街旁绿地；用地面积</a:t>
            </a:r>
            <a:r>
              <a:rPr lang="en-US" altLang="zh-CN" sz="1200" dirty="0">
                <a:latin typeface="+mn-ea"/>
                <a:ea typeface="+mn-ea"/>
              </a:rPr>
              <a:t>0.22</a:t>
            </a:r>
            <a:r>
              <a:rPr lang="zh-CN" altLang="en-US" sz="1200" dirty="0">
                <a:latin typeface="+mn-ea"/>
                <a:ea typeface="+mn-ea"/>
              </a:rPr>
              <a:t>公顷。绿地率≥</a:t>
            </a:r>
            <a:r>
              <a:rPr lang="en-US" altLang="zh-CN" sz="1200" dirty="0">
                <a:latin typeface="+mn-ea"/>
                <a:ea typeface="+mn-ea"/>
              </a:rPr>
              <a:t>80%</a:t>
            </a:r>
            <a:r>
              <a:rPr lang="zh-CN" altLang="en-US" sz="1200" dirty="0">
                <a:latin typeface="+mn-ea"/>
                <a:ea typeface="+mn-ea"/>
              </a:rPr>
              <a:t>。</a:t>
            </a:r>
            <a:endParaRPr lang="en-US" altLang="zh-CN" sz="1200" dirty="0">
              <a:latin typeface="+mn-ea"/>
              <a:ea typeface="+mn-ea"/>
            </a:endParaRPr>
          </a:p>
          <a:p>
            <a:pPr indent="71755" eaLnBrk="1" hangingPunct="1">
              <a:lnSpc>
                <a:spcPct val="150000"/>
              </a:lnSpc>
              <a:defRPr/>
            </a:pPr>
            <a:endParaRPr lang="zh-CN" altLang="en-US" sz="1200" dirty="0">
              <a:latin typeface="+mn-ea"/>
              <a:ea typeface="+mn-ea"/>
            </a:endParaRPr>
          </a:p>
          <a:p>
            <a:pPr indent="71755" eaLnBrk="1" hangingPunct="1">
              <a:lnSpc>
                <a:spcPct val="150000"/>
              </a:lnSpc>
              <a:defRPr/>
            </a:pPr>
            <a:r>
              <a:rPr lang="zh-CN" altLang="en-US" sz="1200" dirty="0">
                <a:latin typeface="+mn-ea"/>
                <a:ea typeface="+mn-ea"/>
              </a:rPr>
              <a:t>    原消防站用地</a:t>
            </a:r>
            <a:r>
              <a:rPr lang="en-US" altLang="zh-CN" sz="1200" dirty="0">
                <a:latin typeface="+mn-ea"/>
                <a:ea typeface="+mn-ea"/>
              </a:rPr>
              <a:t>MCb040-28-10</a:t>
            </a:r>
            <a:r>
              <a:rPr lang="zh-CN" altLang="en-US" sz="1200" dirty="0">
                <a:latin typeface="+mn-ea"/>
                <a:ea typeface="+mn-ea"/>
              </a:rPr>
              <a:t>地块：用地性质调整为</a:t>
            </a:r>
            <a:r>
              <a:rPr lang="en-US" altLang="zh-CN" sz="1200" dirty="0" err="1">
                <a:latin typeface="+mn-ea"/>
                <a:ea typeface="+mn-ea"/>
              </a:rPr>
              <a:t>Rc</a:t>
            </a:r>
            <a:r>
              <a:rPr lang="zh-CN" altLang="en-US" sz="1200" dirty="0">
                <a:latin typeface="+mn-ea"/>
                <a:ea typeface="+mn-ea"/>
              </a:rPr>
              <a:t>基层社区中心；用地面积</a:t>
            </a:r>
            <a:r>
              <a:rPr lang="en-US" altLang="zh-CN" sz="1200" dirty="0">
                <a:latin typeface="+mn-ea"/>
                <a:ea typeface="+mn-ea"/>
              </a:rPr>
              <a:t>0.68</a:t>
            </a:r>
            <a:r>
              <a:rPr lang="zh-CN" altLang="en-US" sz="1200" dirty="0">
                <a:latin typeface="+mn-ea"/>
                <a:ea typeface="+mn-ea"/>
              </a:rPr>
              <a:t>公顷；容积率≤</a:t>
            </a:r>
            <a:r>
              <a:rPr lang="en-US" altLang="zh-CN" sz="1200" dirty="0">
                <a:latin typeface="+mn-ea"/>
                <a:ea typeface="+mn-ea"/>
              </a:rPr>
              <a:t>1.5</a:t>
            </a:r>
            <a:r>
              <a:rPr lang="zh-CN" altLang="en-US" sz="1200" dirty="0">
                <a:latin typeface="+mn-ea"/>
                <a:ea typeface="+mn-ea"/>
              </a:rPr>
              <a:t>；建筑高度≤</a:t>
            </a:r>
            <a:r>
              <a:rPr lang="en-US" altLang="zh-CN" sz="1200" dirty="0">
                <a:latin typeface="+mn-ea"/>
                <a:ea typeface="+mn-ea"/>
              </a:rPr>
              <a:t>24</a:t>
            </a:r>
            <a:r>
              <a:rPr lang="zh-CN" altLang="en-US" sz="1200" dirty="0">
                <a:latin typeface="+mn-ea"/>
                <a:ea typeface="+mn-ea"/>
              </a:rPr>
              <a:t>米；建筑密度≤</a:t>
            </a:r>
            <a:r>
              <a:rPr lang="en-US" altLang="zh-CN" sz="1200" dirty="0">
                <a:latin typeface="+mn-ea"/>
                <a:ea typeface="+mn-ea"/>
              </a:rPr>
              <a:t>40%</a:t>
            </a:r>
            <a:r>
              <a:rPr lang="zh-CN" altLang="en-US" sz="1200" dirty="0">
                <a:latin typeface="+mn-ea"/>
                <a:ea typeface="+mn-ea"/>
              </a:rPr>
              <a:t>；绿地率≥</a:t>
            </a:r>
            <a:r>
              <a:rPr lang="en-US" altLang="zh-CN" sz="1200" dirty="0">
                <a:latin typeface="+mn-ea"/>
                <a:ea typeface="+mn-ea"/>
              </a:rPr>
              <a:t>30%</a:t>
            </a:r>
            <a:r>
              <a:rPr lang="zh-CN" altLang="en-US" sz="1200" dirty="0">
                <a:latin typeface="+mn-ea"/>
                <a:ea typeface="+mn-ea"/>
              </a:rPr>
              <a:t>。</a:t>
            </a:r>
          </a:p>
        </p:txBody>
      </p:sp>
      <p:sp>
        <p:nvSpPr>
          <p:cNvPr id="37" name="Rectangle 82">
            <a:extLst>
              <a:ext uri="{FF2B5EF4-FFF2-40B4-BE49-F238E27FC236}">
                <a16:creationId xmlns:a16="http://schemas.microsoft.com/office/drawing/2014/main" id="{CBBE245E-B017-4307-9D95-19390CBE9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04205" y="8376705"/>
            <a:ext cx="3100961" cy="25159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 lIns="96762" tIns="48381" rIns="96762" bIns="48381">
            <a:spAutoFit/>
          </a:bodyPr>
          <a:lstStyle/>
          <a:p>
            <a:pPr algn="ctr"/>
            <a:r>
              <a:rPr lang="en-US" altLang="zh-CN" sz="1000" dirty="0">
                <a:latin typeface="华文细黑" pitchFamily="2" charset="-122"/>
                <a:ea typeface="华文细黑" pitchFamily="2" charset="-122"/>
              </a:rPr>
              <a:t>MCb040-28</a:t>
            </a:r>
            <a:r>
              <a:rPr lang="zh-CN" altLang="en-US" sz="1000" dirty="0">
                <a:latin typeface="华文细黑" pitchFamily="2" charset="-122"/>
                <a:ea typeface="华文细黑" pitchFamily="2" charset="-122"/>
              </a:rPr>
              <a:t>调整后</a:t>
            </a:r>
          </a:p>
        </p:txBody>
      </p:sp>
      <p:sp>
        <p:nvSpPr>
          <p:cNvPr id="38" name="Rectangle 77">
            <a:extLst>
              <a:ext uri="{FF2B5EF4-FFF2-40B4-BE49-F238E27FC236}">
                <a16:creationId xmlns:a16="http://schemas.microsoft.com/office/drawing/2014/main" id="{F8F04A4C-354D-4BB7-AD55-5F66559CB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6889" y="1204020"/>
            <a:ext cx="4135437" cy="40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sz="1600" b="1" dirty="0">
                <a:latin typeface="黑体" panose="02010609060101010101" pitchFamily="2" charset="-122"/>
                <a:ea typeface="黑体" panose="02010609060101010101" pitchFamily="2" charset="-122"/>
              </a:rPr>
              <a:t>规划修改内容</a:t>
            </a: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07582612-5E11-490B-AEB9-A05739DD89D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0" t="12853" r="46608" b="28514"/>
          <a:stretch/>
        </p:blipFill>
        <p:spPr>
          <a:xfrm>
            <a:off x="14731961" y="4044605"/>
            <a:ext cx="3304043" cy="4007202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4A916600-4A33-4107-9BDB-076A618C4D2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5" t="14101" r="46509" b="28515"/>
          <a:stretch/>
        </p:blipFill>
        <p:spPr>
          <a:xfrm>
            <a:off x="11037983" y="3961393"/>
            <a:ext cx="3522399" cy="4381918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7668E54D-E980-4E37-B36C-AAA5BCD2C7F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3" t="13635" r="46518" b="28514"/>
          <a:stretch/>
        </p:blipFill>
        <p:spPr>
          <a:xfrm>
            <a:off x="7343956" y="3961392"/>
            <a:ext cx="3503763" cy="4381919"/>
          </a:xfrm>
          <a:prstGeom prst="rect">
            <a:avLst/>
          </a:prstGeom>
        </p:spPr>
      </p:pic>
      <p:sp>
        <p:nvSpPr>
          <p:cNvPr id="42" name="Rectangle 82">
            <a:extLst>
              <a:ext uri="{FF2B5EF4-FFF2-40B4-BE49-F238E27FC236}">
                <a16:creationId xmlns:a16="http://schemas.microsoft.com/office/drawing/2014/main" id="{1F6093A7-3AE4-4449-87FE-1DAEA79ED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37764" y="8376705"/>
            <a:ext cx="3383026" cy="25159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 lIns="96762" tIns="48381" rIns="96762" bIns="48381">
            <a:spAutoFit/>
          </a:bodyPr>
          <a:lstStyle/>
          <a:p>
            <a:pPr algn="ctr"/>
            <a:r>
              <a:rPr lang="en-US" altLang="zh-CN" sz="1000" dirty="0">
                <a:latin typeface="华文细黑" pitchFamily="2" charset="-122"/>
                <a:ea typeface="华文细黑" pitchFamily="2" charset="-122"/>
              </a:rPr>
              <a:t>MCb040-28</a:t>
            </a:r>
            <a:r>
              <a:rPr lang="zh-CN" altLang="en-US" sz="1000" dirty="0">
                <a:latin typeface="华文细黑" pitchFamily="2" charset="-122"/>
                <a:ea typeface="华文细黑" pitchFamily="2" charset="-122"/>
              </a:rPr>
              <a:t>调整前</a:t>
            </a:r>
          </a:p>
        </p:txBody>
      </p:sp>
      <p:sp>
        <p:nvSpPr>
          <p:cNvPr id="43" name="Rectangle 82">
            <a:extLst>
              <a:ext uri="{FF2B5EF4-FFF2-40B4-BE49-F238E27FC236}">
                <a16:creationId xmlns:a16="http://schemas.microsoft.com/office/drawing/2014/main" id="{FBD723BE-6F5E-4951-8879-47FCFAF4C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3956" y="8376706"/>
            <a:ext cx="3383026" cy="25159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 lIns="96762" tIns="48381" rIns="96762" bIns="48381">
            <a:spAutoFit/>
          </a:bodyPr>
          <a:lstStyle/>
          <a:p>
            <a:pPr algn="ctr"/>
            <a:r>
              <a:rPr lang="en-US" altLang="zh-CN" sz="1000" dirty="0">
                <a:latin typeface="华文细黑" pitchFamily="2" charset="-122"/>
                <a:ea typeface="华文细黑" pitchFamily="2" charset="-122"/>
              </a:rPr>
              <a:t>NJZCb050-04</a:t>
            </a:r>
            <a:r>
              <a:rPr lang="zh-CN" altLang="en-US" sz="1000" dirty="0">
                <a:latin typeface="华文细黑" pitchFamily="2" charset="-122"/>
                <a:ea typeface="华文细黑" pitchFamily="2" charset="-122"/>
              </a:rPr>
              <a:t>调整前</a:t>
            </a:r>
          </a:p>
        </p:txBody>
      </p:sp>
      <p:sp>
        <p:nvSpPr>
          <p:cNvPr id="44" name="Rectangle 82">
            <a:extLst>
              <a:ext uri="{FF2B5EF4-FFF2-40B4-BE49-F238E27FC236}">
                <a16:creationId xmlns:a16="http://schemas.microsoft.com/office/drawing/2014/main" id="{9D252DB0-2767-4114-97B7-15198BFB6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8999" y="8376706"/>
            <a:ext cx="3522399" cy="251584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 lIns="96762" tIns="48381" rIns="96762" bIns="48381">
            <a:spAutoFit/>
          </a:bodyPr>
          <a:lstStyle/>
          <a:p>
            <a:pPr algn="ctr"/>
            <a:r>
              <a:rPr lang="en-US" altLang="zh-CN" sz="1000" dirty="0">
                <a:latin typeface="华文细黑" pitchFamily="2" charset="-122"/>
                <a:ea typeface="华文细黑" pitchFamily="2" charset="-122"/>
              </a:rPr>
              <a:t>NJZCb050-04</a:t>
            </a:r>
            <a:r>
              <a:rPr lang="zh-CN" altLang="en-US" sz="1000" dirty="0">
                <a:latin typeface="华文细黑" pitchFamily="2" charset="-122"/>
                <a:ea typeface="华文细黑" pitchFamily="2" charset="-122"/>
              </a:rPr>
              <a:t>调整后</a:t>
            </a:r>
          </a:p>
        </p:txBody>
      </p:sp>
      <p:cxnSp>
        <p:nvCxnSpPr>
          <p:cNvPr id="45" name="直接连接符 42">
            <a:extLst>
              <a:ext uri="{FF2B5EF4-FFF2-40B4-BE49-F238E27FC236}">
                <a16:creationId xmlns:a16="http://schemas.microsoft.com/office/drawing/2014/main" id="{E8C73ED4-6110-4907-90D7-8A53F1FD335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160568" y="857250"/>
            <a:ext cx="0" cy="10031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" name="文本框 36">
            <a:extLst>
              <a:ext uri="{FF2B5EF4-FFF2-40B4-BE49-F238E27FC236}">
                <a16:creationId xmlns:a16="http://schemas.microsoft.com/office/drawing/2014/main" id="{96729545-D8B6-4F18-8F87-F50D6DB98325}"/>
              </a:ext>
            </a:extLst>
          </p:cNvPr>
          <p:cNvSpPr txBox="1">
            <a:spLocks noChangeArrowheads="1"/>
          </p:cNvSpPr>
          <p:nvPr/>
        </p:nvSpPr>
        <p:spPr bwMode="auto">
          <a:xfrm rot="18744841">
            <a:off x="1675330" y="6147220"/>
            <a:ext cx="82718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1200" b="1" baseline="30000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玄武大道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1da2fb3e-0c2f-4574-9115-2d82282a7109}"/>
</p:tagLst>
</file>

<file path=ppt/theme/theme1.xml><?xml version="1.0" encoding="utf-8"?>
<a:theme xmlns:a="http://schemas.openxmlformats.org/drawingml/2006/main" name="默认设计模板">
  <a:themeElements>
    <a:clrScheme name="默认设计模板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831</Words>
  <Application>Microsoft Office PowerPoint</Application>
  <PresentationFormat>自定义</PresentationFormat>
  <Paragraphs>62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0" baseType="lpstr">
      <vt:lpstr>Arial Unicode MS</vt:lpstr>
      <vt:lpstr>黑体</vt:lpstr>
      <vt:lpstr>华文细黑</vt:lpstr>
      <vt:lpstr>宋体</vt:lpstr>
      <vt:lpstr>微软雅黑</vt:lpstr>
      <vt:lpstr>Calibri</vt:lpstr>
      <vt:lpstr>Times New Roman</vt:lpstr>
      <vt:lpstr>默认设计模板</vt:lpstr>
      <vt:lpstr>PowerPoint 演示文稿</vt:lpstr>
      <vt:lpstr>PowerPoint 演示文稿</vt:lpstr>
    </vt:vector>
  </TitlesOfParts>
  <Company>unit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zc</dc:creator>
  <cp:lastModifiedBy>NTKO</cp:lastModifiedBy>
  <cp:revision>618</cp:revision>
  <cp:lastPrinted>2019-11-27T12:51:00Z</cp:lastPrinted>
  <dcterms:created xsi:type="dcterms:W3CDTF">2003-11-12T09:06:00Z</dcterms:created>
  <dcterms:modified xsi:type="dcterms:W3CDTF">2021-04-15T02:06:39Z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</Properties>
</file>